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Petrona"/>
      <p:regular r:id="rId17"/>
    </p:embeddedFont>
    <p:embeddedFont>
      <p:font typeface="Petrona"/>
      <p:regular r:id="rId18"/>
    </p:embeddedFont>
    <p:embeddedFont>
      <p:font typeface="Petrona"/>
      <p:regular r:id="rId19"/>
    </p:embeddedFont>
    <p:embeddedFont>
      <p:font typeface="Petrona"/>
      <p:regular r:id="rId20"/>
    </p:embeddedFont>
    <p:embeddedFont>
      <p:font typeface="Inter"/>
      <p:regular r:id="rId21"/>
    </p:embeddedFont>
    <p:embeddedFont>
      <p:font typeface="Inter"/>
      <p:regular r:id="rId22"/>
    </p:embeddedFont>
    <p:embeddedFont>
      <p:font typeface="Inter"/>
      <p:regular r:id="rId23"/>
    </p:embeddedFont>
    <p:embeddedFont>
      <p:font typeface="Inter"/>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1011-1.png>
</file>

<file path=ppt/media/image-1011-2.png>
</file>

<file path=ppt/media/image-3-1.png>
</file>

<file path=ppt/media/image-3-2.png>
</file>

<file path=ppt/media/image-3-3.png>
</file>

<file path=ppt/media/image-3-4.png>
</file>

<file path=ppt/media/image-4-1.png>
</file>

<file path=ppt/media/image-5-1.png>
</file>

<file path=ppt/media/image-6-1.png>
</file>

<file path=ppt/media/image-6-2.png>
</file>

<file path=ppt/media/image-6-3.png>
</file>

<file path=ppt/media/image-6-4.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1-1.png"/><Relationship Id="rId2" Type="http://schemas.openxmlformats.org/officeDocument/2006/relationships/image" Target="../media/image-1011-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524">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5" Type="http://schemas.openxmlformats.org/officeDocument/2006/relationships/slideLayout" Target="../slideLayouts/slideLayout4.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967151"/>
            <a:ext cx="7556421" cy="1488519"/>
          </a:xfrm>
          <a:prstGeom prst="rect">
            <a:avLst/>
          </a:prstGeom>
          <a:noFill/>
          <a:ln/>
        </p:spPr>
        <p:txBody>
          <a:bodyPr wrap="squar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Introduction to Matrices and Their Functions</a:t>
            </a:r>
            <a:endParaRPr lang="en-US" sz="4650" dirty="0"/>
          </a:p>
        </p:txBody>
      </p:sp>
      <p:sp>
        <p:nvSpPr>
          <p:cNvPr id="4" name="Text 1"/>
          <p:cNvSpPr/>
          <p:nvPr/>
        </p:nvSpPr>
        <p:spPr>
          <a:xfrm>
            <a:off x="6280190" y="3795832"/>
            <a:ext cx="7556421" cy="1814513"/>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Welcome to this presentation on matrices and their functions. We will explore the fundamental concepts, delve into the properties of special matrices, and uncover the relationships between matrices, linear transformations, and quadratic forms. This journey will equip you with a solid foundation for advanced topics in linear algebra and its applications.</a:t>
            </a:r>
            <a:endParaRPr lang="en-US" sz="1750" dirty="0"/>
          </a:p>
        </p:txBody>
      </p:sp>
      <p:sp>
        <p:nvSpPr>
          <p:cNvPr id="5" name="Shape 2"/>
          <p:cNvSpPr/>
          <p:nvPr/>
        </p:nvSpPr>
        <p:spPr>
          <a:xfrm>
            <a:off x="6280190" y="5882402"/>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5890022"/>
            <a:ext cx="347663" cy="347663"/>
          </a:xfrm>
          <a:prstGeom prst="rect">
            <a:avLst/>
          </a:prstGeom>
        </p:spPr>
      </p:pic>
      <p:sp>
        <p:nvSpPr>
          <p:cNvPr id="7" name="Text 3"/>
          <p:cNvSpPr/>
          <p:nvPr/>
        </p:nvSpPr>
        <p:spPr>
          <a:xfrm>
            <a:off x="6756440" y="5865495"/>
            <a:ext cx="2218373" cy="396835"/>
          </a:xfrm>
          <a:prstGeom prst="rect">
            <a:avLst/>
          </a:prstGeom>
          <a:noFill/>
          <a:ln/>
        </p:spPr>
        <p:txBody>
          <a:bodyPr wrap="none" lIns="0" tIns="0" rIns="0" bIns="0" rtlCol="0" anchor="t"/>
          <a:lstStyle/>
          <a:p>
            <a:pPr algn="l" indent="0" marL="0">
              <a:lnSpc>
                <a:spcPts val="3100"/>
              </a:lnSpc>
              <a:buNone/>
            </a:pPr>
            <a:r>
              <a:rPr lang="en-US" sz="2200" b="1" spc="-36" kern="0" dirty="0">
                <a:solidFill>
                  <a:srgbClr val="E0D6DE"/>
                </a:solidFill>
                <a:latin typeface="Inter Bold" pitchFamily="34" charset="0"/>
                <a:ea typeface="Inter Bold" pitchFamily="34" charset="-122"/>
                <a:cs typeface="Inter Bold" pitchFamily="34" charset="-120"/>
              </a:rPr>
              <a:t>by YAMIN KHAN</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439823"/>
            <a:ext cx="7556421" cy="1488519"/>
          </a:xfrm>
          <a:prstGeom prst="rect">
            <a:avLst/>
          </a:prstGeom>
          <a:noFill/>
          <a:ln/>
        </p:spPr>
        <p:txBody>
          <a:bodyPr wrap="squar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Conclusion and Further Topics</a:t>
            </a:r>
            <a:endParaRPr lang="en-US" sz="4650" dirty="0"/>
          </a:p>
        </p:txBody>
      </p:sp>
      <p:sp>
        <p:nvSpPr>
          <p:cNvPr id="4" name="Text 1"/>
          <p:cNvSpPr/>
          <p:nvPr/>
        </p:nvSpPr>
        <p:spPr>
          <a:xfrm>
            <a:off x="6280190" y="3268504"/>
            <a:ext cx="7556421" cy="2177415"/>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We have explored the interconnectedness of matrices, matrix functions, linear transformations, and quadratic forms. Understanding these relationships enables a deeper dive into topics such as matrix decomposition, spectral analysis, and advanced linear algebra. Continued study in these areas will unlock new applications in diverse fields.</a:t>
            </a:r>
            <a:endParaRPr lang="en-US" sz="1750" dirty="0"/>
          </a:p>
        </p:txBody>
      </p:sp>
      <p:sp>
        <p:nvSpPr>
          <p:cNvPr id="5" name="Text 2"/>
          <p:cNvSpPr/>
          <p:nvPr/>
        </p:nvSpPr>
        <p:spPr>
          <a:xfrm>
            <a:off x="6280190" y="5701070"/>
            <a:ext cx="7556421" cy="1088708"/>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These topics together form a robust foundation for understanding advanced mathematical concepts and real-world applications, empowering you to tackle complex problems with confidence.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03177"/>
            <a:ext cx="10827544"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Derogatory and Non-Derogatory Matrices</a:t>
            </a:r>
            <a:endParaRPr lang="en-US" sz="4650" dirty="0"/>
          </a:p>
        </p:txBody>
      </p:sp>
      <p:sp>
        <p:nvSpPr>
          <p:cNvPr id="3" name="Text 1"/>
          <p:cNvSpPr/>
          <p:nvPr/>
        </p:nvSpPr>
        <p:spPr>
          <a:xfrm>
            <a:off x="793790" y="2801064"/>
            <a:ext cx="13042821" cy="1451610"/>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Derogatory matrices possess a minimal polynomial of lower degree than their characteristic polynomial, indicating repeated eigenvalues. Conversely, non-derogatory matrices have a minimal polynomial equal in degree to their characteristic polynomial, signifying distinct eigenvalue behavior. Understanding this distinction is crucial for eigenvalue analysis and matrix decomposition.</a:t>
            </a:r>
            <a:endParaRPr lang="en-US" sz="1750" dirty="0"/>
          </a:p>
        </p:txBody>
      </p:sp>
      <p:sp>
        <p:nvSpPr>
          <p:cNvPr id="4" name="Text 2"/>
          <p:cNvSpPr/>
          <p:nvPr/>
        </p:nvSpPr>
        <p:spPr>
          <a:xfrm>
            <a:off x="793790" y="4734639"/>
            <a:ext cx="2977039" cy="372070"/>
          </a:xfrm>
          <a:prstGeom prst="rect">
            <a:avLst/>
          </a:prstGeom>
          <a:noFill/>
          <a:ln/>
        </p:spPr>
        <p:txBody>
          <a:bodyPr wrap="none" lIns="0" tIns="0" rIns="0" bIns="0" rtlCol="0" anchor="t"/>
          <a:lstStyle/>
          <a:p>
            <a:pPr indent="0" marL="0">
              <a:lnSpc>
                <a:spcPts val="2900"/>
              </a:lnSpc>
              <a:buNone/>
            </a:pPr>
            <a:r>
              <a:rPr lang="en-US" sz="2300" b="1" spc="-47" kern="0" dirty="0">
                <a:solidFill>
                  <a:srgbClr val="FF8AAF"/>
                </a:solidFill>
                <a:latin typeface="Petrona Bold" pitchFamily="34" charset="0"/>
                <a:ea typeface="Petrona Bold" pitchFamily="34" charset="-122"/>
                <a:cs typeface="Petrona Bold" pitchFamily="34" charset="-120"/>
              </a:rPr>
              <a:t>Derogatory Matrices</a:t>
            </a:r>
            <a:endParaRPr lang="en-US" sz="2300" dirty="0"/>
          </a:p>
        </p:txBody>
      </p:sp>
      <p:sp>
        <p:nvSpPr>
          <p:cNvPr id="5" name="Text 3"/>
          <p:cNvSpPr/>
          <p:nvPr/>
        </p:nvSpPr>
        <p:spPr>
          <a:xfrm>
            <a:off x="793790" y="5333524"/>
            <a:ext cx="6244709" cy="725805"/>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Characterized by a minimal polynomial with a degree less than that of their characteristic polynomial.</a:t>
            </a:r>
            <a:endParaRPr lang="en-US" sz="1750" dirty="0"/>
          </a:p>
        </p:txBody>
      </p:sp>
      <p:sp>
        <p:nvSpPr>
          <p:cNvPr id="6" name="Text 4"/>
          <p:cNvSpPr/>
          <p:nvPr/>
        </p:nvSpPr>
        <p:spPr>
          <a:xfrm>
            <a:off x="7599521" y="4734639"/>
            <a:ext cx="3332440" cy="372070"/>
          </a:xfrm>
          <a:prstGeom prst="rect">
            <a:avLst/>
          </a:prstGeom>
          <a:noFill/>
          <a:ln/>
        </p:spPr>
        <p:txBody>
          <a:bodyPr wrap="none" lIns="0" tIns="0" rIns="0" bIns="0" rtlCol="0" anchor="t"/>
          <a:lstStyle/>
          <a:p>
            <a:pPr indent="0" marL="0">
              <a:lnSpc>
                <a:spcPts val="2900"/>
              </a:lnSpc>
              <a:buNone/>
            </a:pPr>
            <a:r>
              <a:rPr lang="en-US" sz="2300" b="1" spc="-47" kern="0" dirty="0">
                <a:solidFill>
                  <a:srgbClr val="FF8AAF"/>
                </a:solidFill>
                <a:latin typeface="Petrona Bold" pitchFamily="34" charset="0"/>
                <a:ea typeface="Petrona Bold" pitchFamily="34" charset="-122"/>
                <a:cs typeface="Petrona Bold" pitchFamily="34" charset="-120"/>
              </a:rPr>
              <a:t>Non-Derogatory Matrices</a:t>
            </a:r>
            <a:endParaRPr lang="en-US" sz="2300" dirty="0"/>
          </a:p>
        </p:txBody>
      </p:sp>
      <p:sp>
        <p:nvSpPr>
          <p:cNvPr id="7" name="Text 5"/>
          <p:cNvSpPr/>
          <p:nvPr/>
        </p:nvSpPr>
        <p:spPr>
          <a:xfrm>
            <a:off x="7599521" y="5333524"/>
            <a:ext cx="6244709" cy="1088708"/>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Characterized by a minimal polynomial with a degree equal to that of their characteristic polynomial, indicating distinct eigenvalue behavior.</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34828"/>
          </a:xfrm>
          <a:prstGeom prst="rect">
            <a:avLst/>
          </a:prstGeom>
        </p:spPr>
      </p:pic>
      <p:sp>
        <p:nvSpPr>
          <p:cNvPr id="3" name="Text 0"/>
          <p:cNvSpPr/>
          <p:nvPr/>
        </p:nvSpPr>
        <p:spPr>
          <a:xfrm>
            <a:off x="681752" y="3126819"/>
            <a:ext cx="6589038" cy="639127"/>
          </a:xfrm>
          <a:prstGeom prst="rect">
            <a:avLst/>
          </a:prstGeom>
          <a:noFill/>
          <a:ln/>
        </p:spPr>
        <p:txBody>
          <a:bodyPr wrap="none" lIns="0" tIns="0" rIns="0" bIns="0" rtlCol="0" anchor="t"/>
          <a:lstStyle/>
          <a:p>
            <a:pPr indent="0" marL="0">
              <a:lnSpc>
                <a:spcPts val="5000"/>
              </a:lnSpc>
              <a:buNone/>
            </a:pPr>
            <a:r>
              <a:rPr lang="en-US" sz="4000" b="1" spc="-81" kern="0" dirty="0">
                <a:solidFill>
                  <a:srgbClr val="FF8AAF"/>
                </a:solidFill>
                <a:latin typeface="Petrona Bold" pitchFamily="34" charset="0"/>
                <a:ea typeface="Petrona Bold" pitchFamily="34" charset="-122"/>
                <a:cs typeface="Petrona Bold" pitchFamily="34" charset="-120"/>
              </a:rPr>
              <a:t>Functions of Square Matrices</a:t>
            </a:r>
            <a:endParaRPr lang="en-US" sz="4000" dirty="0"/>
          </a:p>
        </p:txBody>
      </p:sp>
      <p:sp>
        <p:nvSpPr>
          <p:cNvPr id="4" name="Text 1"/>
          <p:cNvSpPr/>
          <p:nvPr/>
        </p:nvSpPr>
        <p:spPr>
          <a:xfrm>
            <a:off x="681752" y="4058126"/>
            <a:ext cx="13266896" cy="934760"/>
          </a:xfrm>
          <a:prstGeom prst="rect">
            <a:avLst/>
          </a:prstGeom>
          <a:noFill/>
          <a:ln/>
        </p:spPr>
        <p:txBody>
          <a:bodyPr wrap="square" lIns="0" tIns="0" rIns="0" bIns="0" rtlCol="0" anchor="t"/>
          <a:lstStyle/>
          <a:p>
            <a:pPr indent="0" marL="0">
              <a:lnSpc>
                <a:spcPts val="2450"/>
              </a:lnSpc>
              <a:buNone/>
            </a:pPr>
            <a:r>
              <a:rPr lang="en-US" sz="1500" spc="-31" kern="0" dirty="0">
                <a:solidFill>
                  <a:srgbClr val="E0D6DE"/>
                </a:solidFill>
                <a:latin typeface="Inter" pitchFamily="34" charset="0"/>
                <a:ea typeface="Inter" pitchFamily="34" charset="-122"/>
                <a:cs typeface="Inter" pitchFamily="34" charset="-120"/>
              </a:rPr>
              <a:t>Matrix functions extend familiar scalar functions to matrices, enabling the application of mathematical operations like exponentiation, trigonometric functions, and logarithms to matrices. Defining matrix functions involves techniques like power series expansion, which expresses a function as an infinite sum of matrix powers, providing a powerful tool for solving differential equations and analyzing dynamic systems.</a:t>
            </a:r>
            <a:endParaRPr lang="en-US" sz="1500" dirty="0"/>
          </a:p>
        </p:txBody>
      </p:sp>
      <p:pic>
        <p:nvPicPr>
          <p:cNvPr id="5" name="Image 1" descr="preencoded.png">    </p:cNvPr>
          <p:cNvPicPr>
            <a:picLocks noChangeAspect="1"/>
          </p:cNvPicPr>
          <p:nvPr/>
        </p:nvPicPr>
        <p:blipFill>
          <a:blip r:embed="rId2"/>
          <a:stretch>
            <a:fillRect/>
          </a:stretch>
        </p:blipFill>
        <p:spPr>
          <a:xfrm>
            <a:off x="681752" y="5211961"/>
            <a:ext cx="4422219" cy="779145"/>
          </a:xfrm>
          <a:prstGeom prst="rect">
            <a:avLst/>
          </a:prstGeom>
        </p:spPr>
      </p:pic>
      <p:sp>
        <p:nvSpPr>
          <p:cNvPr id="6" name="Text 2"/>
          <p:cNvSpPr/>
          <p:nvPr/>
        </p:nvSpPr>
        <p:spPr>
          <a:xfrm>
            <a:off x="876538" y="6283285"/>
            <a:ext cx="2556510" cy="319445"/>
          </a:xfrm>
          <a:prstGeom prst="rect">
            <a:avLst/>
          </a:prstGeom>
          <a:noFill/>
          <a:ln/>
        </p:spPr>
        <p:txBody>
          <a:bodyPr wrap="none" lIns="0" tIns="0" rIns="0" bIns="0" rtlCol="0" anchor="t"/>
          <a:lstStyle/>
          <a:p>
            <a:pPr algn="l" indent="0" marL="0">
              <a:lnSpc>
                <a:spcPts val="2500"/>
              </a:lnSpc>
              <a:buNone/>
            </a:pPr>
            <a:r>
              <a:rPr lang="en-US" sz="2000" b="1" spc="-40" kern="0" dirty="0">
                <a:solidFill>
                  <a:srgbClr val="E0D6DE"/>
                </a:solidFill>
                <a:latin typeface="Petrona Bold" pitchFamily="34" charset="0"/>
                <a:ea typeface="Petrona Bold" pitchFamily="34" charset="-122"/>
                <a:cs typeface="Petrona Bold" pitchFamily="34" charset="-120"/>
              </a:rPr>
              <a:t>Power Series</a:t>
            </a:r>
            <a:endParaRPr lang="en-US" sz="2000" dirty="0"/>
          </a:p>
        </p:txBody>
      </p:sp>
      <p:sp>
        <p:nvSpPr>
          <p:cNvPr id="7" name="Text 3"/>
          <p:cNvSpPr/>
          <p:nvPr/>
        </p:nvSpPr>
        <p:spPr>
          <a:xfrm>
            <a:off x="876538" y="6719530"/>
            <a:ext cx="4032647" cy="623173"/>
          </a:xfrm>
          <a:prstGeom prst="rect">
            <a:avLst/>
          </a:prstGeom>
          <a:noFill/>
          <a:ln/>
        </p:spPr>
        <p:txBody>
          <a:bodyPr wrap="square" lIns="0" tIns="0" rIns="0" bIns="0" rtlCol="0" anchor="t"/>
          <a:lstStyle/>
          <a:p>
            <a:pPr algn="l" indent="0" marL="0">
              <a:lnSpc>
                <a:spcPts val="2450"/>
              </a:lnSpc>
              <a:buNone/>
            </a:pPr>
            <a:r>
              <a:rPr lang="en-US" sz="1500" spc="-31" kern="0" dirty="0">
                <a:solidFill>
                  <a:srgbClr val="E0D6DE"/>
                </a:solidFill>
                <a:latin typeface="Inter" pitchFamily="34" charset="0"/>
                <a:ea typeface="Inter" pitchFamily="34" charset="-122"/>
                <a:cs typeface="Inter" pitchFamily="34" charset="-120"/>
              </a:rPr>
              <a:t>Expressing a function as an infinite sum of matrix powers.</a:t>
            </a:r>
            <a:endParaRPr lang="en-US" sz="1500" dirty="0"/>
          </a:p>
        </p:txBody>
      </p:sp>
      <p:pic>
        <p:nvPicPr>
          <p:cNvPr id="8" name="Image 2" descr="preencoded.png">    </p:cNvPr>
          <p:cNvPicPr>
            <a:picLocks noChangeAspect="1"/>
          </p:cNvPicPr>
          <p:nvPr/>
        </p:nvPicPr>
        <p:blipFill>
          <a:blip r:embed="rId3"/>
          <a:stretch>
            <a:fillRect/>
          </a:stretch>
        </p:blipFill>
        <p:spPr>
          <a:xfrm>
            <a:off x="5103971" y="5211961"/>
            <a:ext cx="4422338" cy="779145"/>
          </a:xfrm>
          <a:prstGeom prst="rect">
            <a:avLst/>
          </a:prstGeom>
        </p:spPr>
      </p:pic>
      <p:sp>
        <p:nvSpPr>
          <p:cNvPr id="9" name="Text 4"/>
          <p:cNvSpPr/>
          <p:nvPr/>
        </p:nvSpPr>
        <p:spPr>
          <a:xfrm>
            <a:off x="5298757" y="6283285"/>
            <a:ext cx="3001089" cy="319445"/>
          </a:xfrm>
          <a:prstGeom prst="rect">
            <a:avLst/>
          </a:prstGeom>
          <a:noFill/>
          <a:ln/>
        </p:spPr>
        <p:txBody>
          <a:bodyPr wrap="none" lIns="0" tIns="0" rIns="0" bIns="0" rtlCol="0" anchor="t"/>
          <a:lstStyle/>
          <a:p>
            <a:pPr algn="l" indent="0" marL="0">
              <a:lnSpc>
                <a:spcPts val="2500"/>
              </a:lnSpc>
              <a:buNone/>
            </a:pPr>
            <a:r>
              <a:rPr lang="en-US" sz="2000" b="1" spc="-40" kern="0" dirty="0">
                <a:solidFill>
                  <a:srgbClr val="E0D6DE"/>
                </a:solidFill>
                <a:latin typeface="Petrona Bold" pitchFamily="34" charset="0"/>
                <a:ea typeface="Petrona Bold" pitchFamily="34" charset="-122"/>
                <a:cs typeface="Petrona Bold" pitchFamily="34" charset="-120"/>
              </a:rPr>
              <a:t>Eigenvalue Decomposition</a:t>
            </a:r>
            <a:endParaRPr lang="en-US" sz="2000" dirty="0"/>
          </a:p>
        </p:txBody>
      </p:sp>
      <p:sp>
        <p:nvSpPr>
          <p:cNvPr id="10" name="Text 5"/>
          <p:cNvSpPr/>
          <p:nvPr/>
        </p:nvSpPr>
        <p:spPr>
          <a:xfrm>
            <a:off x="5298757" y="6719530"/>
            <a:ext cx="4032766" cy="623173"/>
          </a:xfrm>
          <a:prstGeom prst="rect">
            <a:avLst/>
          </a:prstGeom>
          <a:noFill/>
          <a:ln/>
        </p:spPr>
        <p:txBody>
          <a:bodyPr wrap="square" lIns="0" tIns="0" rIns="0" bIns="0" rtlCol="0" anchor="t"/>
          <a:lstStyle/>
          <a:p>
            <a:pPr algn="l" indent="0" marL="0">
              <a:lnSpc>
                <a:spcPts val="2450"/>
              </a:lnSpc>
              <a:buNone/>
            </a:pPr>
            <a:r>
              <a:rPr lang="en-US" sz="1500" spc="-31" kern="0" dirty="0">
                <a:solidFill>
                  <a:srgbClr val="E0D6DE"/>
                </a:solidFill>
                <a:latin typeface="Inter" pitchFamily="34" charset="0"/>
                <a:ea typeface="Inter" pitchFamily="34" charset="-122"/>
                <a:cs typeface="Inter" pitchFamily="34" charset="-120"/>
              </a:rPr>
              <a:t>Using eigenvalues to simplify matrix function calculations.</a:t>
            </a:r>
            <a:endParaRPr lang="en-US" sz="1500" dirty="0"/>
          </a:p>
        </p:txBody>
      </p:sp>
      <p:pic>
        <p:nvPicPr>
          <p:cNvPr id="11" name="Image 3" descr="preencoded.png">    </p:cNvPr>
          <p:cNvPicPr>
            <a:picLocks noChangeAspect="1"/>
          </p:cNvPicPr>
          <p:nvPr/>
        </p:nvPicPr>
        <p:blipFill>
          <a:blip r:embed="rId4"/>
          <a:stretch>
            <a:fillRect/>
          </a:stretch>
        </p:blipFill>
        <p:spPr>
          <a:xfrm>
            <a:off x="9526310" y="5211961"/>
            <a:ext cx="4422338" cy="779145"/>
          </a:xfrm>
          <a:prstGeom prst="rect">
            <a:avLst/>
          </a:prstGeom>
        </p:spPr>
      </p:pic>
      <p:sp>
        <p:nvSpPr>
          <p:cNvPr id="12" name="Text 6"/>
          <p:cNvSpPr/>
          <p:nvPr/>
        </p:nvSpPr>
        <p:spPr>
          <a:xfrm>
            <a:off x="9721096" y="6283285"/>
            <a:ext cx="2556510" cy="319445"/>
          </a:xfrm>
          <a:prstGeom prst="rect">
            <a:avLst/>
          </a:prstGeom>
          <a:noFill/>
          <a:ln/>
        </p:spPr>
        <p:txBody>
          <a:bodyPr wrap="none" lIns="0" tIns="0" rIns="0" bIns="0" rtlCol="0" anchor="t"/>
          <a:lstStyle/>
          <a:p>
            <a:pPr algn="l" indent="0" marL="0">
              <a:lnSpc>
                <a:spcPts val="2500"/>
              </a:lnSpc>
              <a:buNone/>
            </a:pPr>
            <a:r>
              <a:rPr lang="en-US" sz="2000" b="1" spc="-40" kern="0" dirty="0">
                <a:solidFill>
                  <a:srgbClr val="E0D6DE"/>
                </a:solidFill>
                <a:latin typeface="Petrona Bold" pitchFamily="34" charset="0"/>
                <a:ea typeface="Petrona Bold" pitchFamily="34" charset="-122"/>
                <a:cs typeface="Petrona Bold" pitchFamily="34" charset="-120"/>
              </a:rPr>
              <a:t>Applications</a:t>
            </a:r>
            <a:endParaRPr lang="en-US" sz="2000" dirty="0"/>
          </a:p>
        </p:txBody>
      </p:sp>
      <p:sp>
        <p:nvSpPr>
          <p:cNvPr id="13" name="Text 7"/>
          <p:cNvSpPr/>
          <p:nvPr/>
        </p:nvSpPr>
        <p:spPr>
          <a:xfrm>
            <a:off x="9721096" y="6719530"/>
            <a:ext cx="4032766" cy="623173"/>
          </a:xfrm>
          <a:prstGeom prst="rect">
            <a:avLst/>
          </a:prstGeom>
          <a:noFill/>
          <a:ln/>
        </p:spPr>
        <p:txBody>
          <a:bodyPr wrap="square" lIns="0" tIns="0" rIns="0" bIns="0" rtlCol="0" anchor="t"/>
          <a:lstStyle/>
          <a:p>
            <a:pPr algn="l" indent="0" marL="0">
              <a:lnSpc>
                <a:spcPts val="2450"/>
              </a:lnSpc>
              <a:buNone/>
            </a:pPr>
            <a:r>
              <a:rPr lang="en-US" sz="1500" spc="-31" kern="0" dirty="0">
                <a:solidFill>
                  <a:srgbClr val="E0D6DE"/>
                </a:solidFill>
                <a:latin typeface="Inter" pitchFamily="34" charset="0"/>
                <a:ea typeface="Inter" pitchFamily="34" charset="-122"/>
                <a:cs typeface="Inter" pitchFamily="34" charset="-120"/>
              </a:rPr>
              <a:t>Solving differential equations and dynamic systems.</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09136" y="558165"/>
            <a:ext cx="7725728" cy="1329928"/>
          </a:xfrm>
          <a:prstGeom prst="rect">
            <a:avLst/>
          </a:prstGeom>
          <a:noFill/>
          <a:ln/>
        </p:spPr>
        <p:txBody>
          <a:bodyPr wrap="square" lIns="0" tIns="0" rIns="0" bIns="0" rtlCol="0" anchor="t"/>
          <a:lstStyle/>
          <a:p>
            <a:pPr indent="0" marL="0">
              <a:lnSpc>
                <a:spcPts val="5200"/>
              </a:lnSpc>
              <a:buNone/>
            </a:pPr>
            <a:r>
              <a:rPr lang="en-US" sz="4150" b="1" spc="-84" kern="0" dirty="0">
                <a:solidFill>
                  <a:srgbClr val="FF8AAF"/>
                </a:solidFill>
                <a:latin typeface="Petrona Bold" pitchFamily="34" charset="0"/>
                <a:ea typeface="Petrona Bold" pitchFamily="34" charset="-122"/>
                <a:cs typeface="Petrona Bold" pitchFamily="34" charset="-120"/>
              </a:rPr>
              <a:t>Diagonalization and Matrix Functions</a:t>
            </a:r>
            <a:endParaRPr lang="en-US" sz="4150" dirty="0"/>
          </a:p>
        </p:txBody>
      </p:sp>
      <p:sp>
        <p:nvSpPr>
          <p:cNvPr id="4" name="Text 1"/>
          <p:cNvSpPr/>
          <p:nvPr/>
        </p:nvSpPr>
        <p:spPr>
          <a:xfrm>
            <a:off x="709136" y="2191941"/>
            <a:ext cx="7725728" cy="1296829"/>
          </a:xfrm>
          <a:prstGeom prst="rect">
            <a:avLst/>
          </a:prstGeom>
          <a:noFill/>
          <a:ln/>
        </p:spPr>
        <p:txBody>
          <a:bodyPr wrap="square" lIns="0" tIns="0" rIns="0" bIns="0" rtlCol="0" anchor="t"/>
          <a:lstStyle/>
          <a:p>
            <a:pPr indent="0" marL="0">
              <a:lnSpc>
                <a:spcPts val="2550"/>
              </a:lnSpc>
              <a:buNone/>
            </a:pPr>
            <a:r>
              <a:rPr lang="en-US" sz="1550" spc="-32" kern="0" dirty="0">
                <a:solidFill>
                  <a:srgbClr val="E0D6DE"/>
                </a:solidFill>
                <a:latin typeface="Inter" pitchFamily="34" charset="0"/>
                <a:ea typeface="Inter" pitchFamily="34" charset="-122"/>
                <a:cs typeface="Inter" pitchFamily="34" charset="-120"/>
              </a:rPr>
              <a:t>Diagonalizable matrices can be expressed as </a:t>
            </a:r>
            <a:pPr indent="0" marL="0">
              <a:lnSpc>
                <a:spcPts val="2550"/>
              </a:lnSpc>
              <a:buNone/>
            </a:pPr>
            <a:r>
              <a:rPr lang="en-US" sz="1550" b="1" spc="-32" kern="0" dirty="0">
                <a:solidFill>
                  <a:srgbClr val="E0D6DE"/>
                </a:solidFill>
                <a:latin typeface="Inter" pitchFamily="34" charset="0"/>
                <a:ea typeface="Inter" pitchFamily="34" charset="-122"/>
                <a:cs typeface="Inter" pitchFamily="34" charset="-120"/>
              </a:rPr>
              <a:t>A = PDP^(-1)</a:t>
            </a:r>
            <a:pPr indent="0" marL="0">
              <a:lnSpc>
                <a:spcPts val="2550"/>
              </a:lnSpc>
              <a:buNone/>
            </a:pPr>
            <a:r>
              <a:rPr lang="en-US" sz="1550" spc="-32" kern="0" dirty="0">
                <a:solidFill>
                  <a:srgbClr val="E0D6DE"/>
                </a:solidFill>
                <a:latin typeface="Inter" pitchFamily="34" charset="0"/>
                <a:ea typeface="Inter" pitchFamily="34" charset="-122"/>
                <a:cs typeface="Inter" pitchFamily="34" charset="-120"/>
              </a:rPr>
              <a:t>, where D is a diagonal matrix of eigenvalues. This property simplifies computing </a:t>
            </a:r>
            <a:pPr indent="0" marL="0">
              <a:lnSpc>
                <a:spcPts val="2550"/>
              </a:lnSpc>
              <a:buNone/>
            </a:pPr>
            <a:r>
              <a:rPr lang="en-US" sz="1550" b="1" spc="-32" kern="0" dirty="0">
                <a:solidFill>
                  <a:srgbClr val="E0D6DE"/>
                </a:solidFill>
                <a:latin typeface="Inter" pitchFamily="34" charset="0"/>
                <a:ea typeface="Inter" pitchFamily="34" charset="-122"/>
                <a:cs typeface="Inter" pitchFamily="34" charset="-120"/>
              </a:rPr>
              <a:t>f(A)</a:t>
            </a:r>
            <a:pPr indent="0" marL="0">
              <a:lnSpc>
                <a:spcPts val="2550"/>
              </a:lnSpc>
              <a:buNone/>
            </a:pPr>
            <a:r>
              <a:rPr lang="en-US" sz="1550" spc="-32" kern="0" dirty="0">
                <a:solidFill>
                  <a:srgbClr val="E0D6DE"/>
                </a:solidFill>
                <a:latin typeface="Inter" pitchFamily="34" charset="0"/>
                <a:ea typeface="Inter" pitchFamily="34" charset="-122"/>
                <a:cs typeface="Inter" pitchFamily="34" charset="-120"/>
              </a:rPr>
              <a:t> because </a:t>
            </a:r>
            <a:pPr indent="0" marL="0">
              <a:lnSpc>
                <a:spcPts val="2550"/>
              </a:lnSpc>
              <a:buNone/>
            </a:pPr>
            <a:r>
              <a:rPr lang="en-US" sz="1550" b="1" spc="-32" kern="0" dirty="0">
                <a:solidFill>
                  <a:srgbClr val="E0D6DE"/>
                </a:solidFill>
                <a:latin typeface="Inter" pitchFamily="34" charset="0"/>
                <a:ea typeface="Inter" pitchFamily="34" charset="-122"/>
                <a:cs typeface="Inter" pitchFamily="34" charset="-120"/>
              </a:rPr>
              <a:t>f(A) = Pf(D)P^(-1)</a:t>
            </a:r>
            <a:pPr indent="0" marL="0">
              <a:lnSpc>
                <a:spcPts val="2550"/>
              </a:lnSpc>
              <a:buNone/>
            </a:pPr>
            <a:r>
              <a:rPr lang="en-US" sz="1550" spc="-32" kern="0" dirty="0">
                <a:solidFill>
                  <a:srgbClr val="E0D6DE"/>
                </a:solidFill>
                <a:latin typeface="Inter" pitchFamily="34" charset="0"/>
                <a:ea typeface="Inter" pitchFamily="34" charset="-122"/>
                <a:cs typeface="Inter" pitchFamily="34" charset="-120"/>
              </a:rPr>
              <a:t>, where f(D) is easily calculated by applying f to each diagonal element. This technique streamlines the computation of complex matrix functions.</a:t>
            </a:r>
            <a:endParaRPr lang="en-US" sz="1550" dirty="0"/>
          </a:p>
        </p:txBody>
      </p:sp>
      <p:sp>
        <p:nvSpPr>
          <p:cNvPr id="5" name="Shape 2"/>
          <p:cNvSpPr/>
          <p:nvPr/>
        </p:nvSpPr>
        <p:spPr>
          <a:xfrm>
            <a:off x="1001554" y="3716655"/>
            <a:ext cx="22860" cy="3954780"/>
          </a:xfrm>
          <a:prstGeom prst="roundRect">
            <a:avLst>
              <a:gd name="adj" fmla="val 372297"/>
            </a:avLst>
          </a:prstGeom>
          <a:solidFill>
            <a:srgbClr val="48367C"/>
          </a:solidFill>
          <a:ln/>
        </p:spPr>
      </p:sp>
      <p:sp>
        <p:nvSpPr>
          <p:cNvPr id="6" name="Shape 3"/>
          <p:cNvSpPr/>
          <p:nvPr/>
        </p:nvSpPr>
        <p:spPr>
          <a:xfrm>
            <a:off x="1218069" y="4160996"/>
            <a:ext cx="709136" cy="22860"/>
          </a:xfrm>
          <a:prstGeom prst="roundRect">
            <a:avLst>
              <a:gd name="adj" fmla="val 372297"/>
            </a:avLst>
          </a:prstGeom>
          <a:solidFill>
            <a:srgbClr val="48367C"/>
          </a:solidFill>
          <a:ln/>
        </p:spPr>
      </p:sp>
      <p:sp>
        <p:nvSpPr>
          <p:cNvPr id="7" name="Shape 4"/>
          <p:cNvSpPr/>
          <p:nvPr/>
        </p:nvSpPr>
        <p:spPr>
          <a:xfrm>
            <a:off x="785039" y="3944541"/>
            <a:ext cx="455890" cy="455890"/>
          </a:xfrm>
          <a:prstGeom prst="roundRect">
            <a:avLst>
              <a:gd name="adj" fmla="val 18668"/>
            </a:avLst>
          </a:prstGeom>
          <a:solidFill>
            <a:srgbClr val="2F1D63"/>
          </a:solidFill>
          <a:ln w="7620">
            <a:solidFill>
              <a:srgbClr val="48367C"/>
            </a:solidFill>
            <a:prstDash val="solid"/>
          </a:ln>
        </p:spPr>
      </p:sp>
      <p:sp>
        <p:nvSpPr>
          <p:cNvPr id="8" name="Text 5"/>
          <p:cNvSpPr/>
          <p:nvPr/>
        </p:nvSpPr>
        <p:spPr>
          <a:xfrm>
            <a:off x="947797" y="4012883"/>
            <a:ext cx="130254" cy="319207"/>
          </a:xfrm>
          <a:prstGeom prst="rect">
            <a:avLst/>
          </a:prstGeom>
          <a:noFill/>
          <a:ln/>
        </p:spPr>
        <p:txBody>
          <a:bodyPr wrap="none" lIns="0" tIns="0" rIns="0" bIns="0" rtlCol="0" anchor="t"/>
          <a:lstStyle/>
          <a:p>
            <a:pPr algn="ctr" indent="0" marL="0">
              <a:lnSpc>
                <a:spcPts val="2500"/>
              </a:lnSpc>
              <a:buNone/>
            </a:pPr>
            <a:r>
              <a:rPr lang="en-US" sz="2500" b="1" spc="-50" kern="0" dirty="0">
                <a:solidFill>
                  <a:srgbClr val="E0D6DE"/>
                </a:solidFill>
                <a:latin typeface="Petrona Bold" pitchFamily="34" charset="0"/>
                <a:ea typeface="Petrona Bold" pitchFamily="34" charset="-122"/>
                <a:cs typeface="Petrona Bold" pitchFamily="34" charset="-120"/>
              </a:rPr>
              <a:t>1</a:t>
            </a:r>
            <a:endParaRPr lang="en-US" sz="2500" dirty="0"/>
          </a:p>
        </p:txBody>
      </p:sp>
      <p:sp>
        <p:nvSpPr>
          <p:cNvPr id="9" name="Text 6"/>
          <p:cNvSpPr/>
          <p:nvPr/>
        </p:nvSpPr>
        <p:spPr>
          <a:xfrm>
            <a:off x="2127409" y="3919180"/>
            <a:ext cx="2659499" cy="332423"/>
          </a:xfrm>
          <a:prstGeom prst="rect">
            <a:avLst/>
          </a:prstGeom>
          <a:noFill/>
          <a:ln/>
        </p:spPr>
        <p:txBody>
          <a:bodyPr wrap="none" lIns="0" tIns="0" rIns="0" bIns="0" rtlCol="0" anchor="t"/>
          <a:lstStyle/>
          <a:p>
            <a:pPr algn="l" indent="0" marL="0">
              <a:lnSpc>
                <a:spcPts val="2600"/>
              </a:lnSpc>
              <a:buNone/>
            </a:pPr>
            <a:r>
              <a:rPr lang="en-US" sz="2050" b="1" spc="-42" kern="0" dirty="0">
                <a:solidFill>
                  <a:srgbClr val="E0D6DE"/>
                </a:solidFill>
                <a:latin typeface="Petrona Bold" pitchFamily="34" charset="0"/>
                <a:ea typeface="Petrona Bold" pitchFamily="34" charset="-122"/>
                <a:cs typeface="Petrona Bold" pitchFamily="34" charset="-120"/>
              </a:rPr>
              <a:t>Diagonalization</a:t>
            </a:r>
            <a:endParaRPr lang="en-US" sz="2050" dirty="0"/>
          </a:p>
        </p:txBody>
      </p:sp>
      <p:sp>
        <p:nvSpPr>
          <p:cNvPr id="10" name="Text 7"/>
          <p:cNvSpPr/>
          <p:nvPr/>
        </p:nvSpPr>
        <p:spPr>
          <a:xfrm>
            <a:off x="2127409" y="4373166"/>
            <a:ext cx="6307455" cy="324207"/>
          </a:xfrm>
          <a:prstGeom prst="rect">
            <a:avLst/>
          </a:prstGeom>
          <a:noFill/>
          <a:ln/>
        </p:spPr>
        <p:txBody>
          <a:bodyPr wrap="none" lIns="0" tIns="0" rIns="0" bIns="0" rtlCol="0" anchor="t"/>
          <a:lstStyle/>
          <a:p>
            <a:pPr algn="l" indent="0" marL="0">
              <a:lnSpc>
                <a:spcPts val="2550"/>
              </a:lnSpc>
              <a:buNone/>
            </a:pPr>
            <a:r>
              <a:rPr lang="en-US" sz="1550" spc="-32" kern="0" dirty="0">
                <a:solidFill>
                  <a:srgbClr val="E0D6DE"/>
                </a:solidFill>
                <a:latin typeface="Inter" pitchFamily="34" charset="0"/>
                <a:ea typeface="Inter" pitchFamily="34" charset="-122"/>
                <a:cs typeface="Inter" pitchFamily="34" charset="-120"/>
              </a:rPr>
              <a:t>Expressing A as PDP^(-1).</a:t>
            </a:r>
            <a:endParaRPr lang="en-US" sz="1550" dirty="0"/>
          </a:p>
        </p:txBody>
      </p:sp>
      <p:sp>
        <p:nvSpPr>
          <p:cNvPr id="11" name="Shape 8"/>
          <p:cNvSpPr/>
          <p:nvPr/>
        </p:nvSpPr>
        <p:spPr>
          <a:xfrm>
            <a:off x="1218069" y="5546765"/>
            <a:ext cx="709136" cy="22860"/>
          </a:xfrm>
          <a:prstGeom prst="roundRect">
            <a:avLst>
              <a:gd name="adj" fmla="val 372297"/>
            </a:avLst>
          </a:prstGeom>
          <a:solidFill>
            <a:srgbClr val="48367C"/>
          </a:solidFill>
          <a:ln/>
        </p:spPr>
      </p:sp>
      <p:sp>
        <p:nvSpPr>
          <p:cNvPr id="12" name="Shape 9"/>
          <p:cNvSpPr/>
          <p:nvPr/>
        </p:nvSpPr>
        <p:spPr>
          <a:xfrm>
            <a:off x="785039" y="5330309"/>
            <a:ext cx="455890" cy="455890"/>
          </a:xfrm>
          <a:prstGeom prst="roundRect">
            <a:avLst>
              <a:gd name="adj" fmla="val 18668"/>
            </a:avLst>
          </a:prstGeom>
          <a:solidFill>
            <a:srgbClr val="2F1D63"/>
          </a:solidFill>
          <a:ln w="7620">
            <a:solidFill>
              <a:srgbClr val="48367C"/>
            </a:solidFill>
            <a:prstDash val="solid"/>
          </a:ln>
        </p:spPr>
      </p:sp>
      <p:sp>
        <p:nvSpPr>
          <p:cNvPr id="13" name="Text 10"/>
          <p:cNvSpPr/>
          <p:nvPr/>
        </p:nvSpPr>
        <p:spPr>
          <a:xfrm>
            <a:off x="925651" y="5398651"/>
            <a:ext cx="174546" cy="319207"/>
          </a:xfrm>
          <a:prstGeom prst="rect">
            <a:avLst/>
          </a:prstGeom>
          <a:noFill/>
          <a:ln/>
        </p:spPr>
        <p:txBody>
          <a:bodyPr wrap="none" lIns="0" tIns="0" rIns="0" bIns="0" rtlCol="0" anchor="t"/>
          <a:lstStyle/>
          <a:p>
            <a:pPr algn="ctr" indent="0" marL="0">
              <a:lnSpc>
                <a:spcPts val="2500"/>
              </a:lnSpc>
              <a:buNone/>
            </a:pPr>
            <a:r>
              <a:rPr lang="en-US" sz="2500" b="1" spc="-50" kern="0" dirty="0">
                <a:solidFill>
                  <a:srgbClr val="E0D6DE"/>
                </a:solidFill>
                <a:latin typeface="Petrona Bold" pitchFamily="34" charset="0"/>
                <a:ea typeface="Petrona Bold" pitchFamily="34" charset="-122"/>
                <a:cs typeface="Petrona Bold" pitchFamily="34" charset="-120"/>
              </a:rPr>
              <a:t>2</a:t>
            </a:r>
            <a:endParaRPr lang="en-US" sz="2500" dirty="0"/>
          </a:p>
        </p:txBody>
      </p:sp>
      <p:sp>
        <p:nvSpPr>
          <p:cNvPr id="14" name="Text 11"/>
          <p:cNvSpPr/>
          <p:nvPr/>
        </p:nvSpPr>
        <p:spPr>
          <a:xfrm>
            <a:off x="2127409" y="5304949"/>
            <a:ext cx="2659499" cy="332423"/>
          </a:xfrm>
          <a:prstGeom prst="rect">
            <a:avLst/>
          </a:prstGeom>
          <a:noFill/>
          <a:ln/>
        </p:spPr>
        <p:txBody>
          <a:bodyPr wrap="none" lIns="0" tIns="0" rIns="0" bIns="0" rtlCol="0" anchor="t"/>
          <a:lstStyle/>
          <a:p>
            <a:pPr algn="l" indent="0" marL="0">
              <a:lnSpc>
                <a:spcPts val="2600"/>
              </a:lnSpc>
              <a:buNone/>
            </a:pPr>
            <a:r>
              <a:rPr lang="en-US" sz="2050" b="1" spc="-42" kern="0" dirty="0">
                <a:solidFill>
                  <a:srgbClr val="E0D6DE"/>
                </a:solidFill>
                <a:latin typeface="Petrona Bold" pitchFamily="34" charset="0"/>
                <a:ea typeface="Petrona Bold" pitchFamily="34" charset="-122"/>
                <a:cs typeface="Petrona Bold" pitchFamily="34" charset="-120"/>
              </a:rPr>
              <a:t>Compute f(D)</a:t>
            </a:r>
            <a:endParaRPr lang="en-US" sz="2050" dirty="0"/>
          </a:p>
        </p:txBody>
      </p:sp>
      <p:sp>
        <p:nvSpPr>
          <p:cNvPr id="15" name="Text 12"/>
          <p:cNvSpPr/>
          <p:nvPr/>
        </p:nvSpPr>
        <p:spPr>
          <a:xfrm>
            <a:off x="2127409" y="5758934"/>
            <a:ext cx="6307455" cy="324207"/>
          </a:xfrm>
          <a:prstGeom prst="rect">
            <a:avLst/>
          </a:prstGeom>
          <a:noFill/>
          <a:ln/>
        </p:spPr>
        <p:txBody>
          <a:bodyPr wrap="none" lIns="0" tIns="0" rIns="0" bIns="0" rtlCol="0" anchor="t"/>
          <a:lstStyle/>
          <a:p>
            <a:pPr algn="l" indent="0" marL="0">
              <a:lnSpc>
                <a:spcPts val="2550"/>
              </a:lnSpc>
              <a:buNone/>
            </a:pPr>
            <a:r>
              <a:rPr lang="en-US" sz="1550" spc="-32" kern="0" dirty="0">
                <a:solidFill>
                  <a:srgbClr val="E0D6DE"/>
                </a:solidFill>
                <a:latin typeface="Inter" pitchFamily="34" charset="0"/>
                <a:ea typeface="Inter" pitchFamily="34" charset="-122"/>
                <a:cs typeface="Inter" pitchFamily="34" charset="-120"/>
              </a:rPr>
              <a:t>Apply f to each diagonal element.</a:t>
            </a:r>
            <a:endParaRPr lang="en-US" sz="1550" dirty="0"/>
          </a:p>
        </p:txBody>
      </p:sp>
      <p:sp>
        <p:nvSpPr>
          <p:cNvPr id="16" name="Shape 13"/>
          <p:cNvSpPr/>
          <p:nvPr/>
        </p:nvSpPr>
        <p:spPr>
          <a:xfrm>
            <a:off x="1218069" y="6932533"/>
            <a:ext cx="709136" cy="22860"/>
          </a:xfrm>
          <a:prstGeom prst="roundRect">
            <a:avLst>
              <a:gd name="adj" fmla="val 372297"/>
            </a:avLst>
          </a:prstGeom>
          <a:solidFill>
            <a:srgbClr val="48367C"/>
          </a:solidFill>
          <a:ln/>
        </p:spPr>
      </p:sp>
      <p:sp>
        <p:nvSpPr>
          <p:cNvPr id="17" name="Shape 14"/>
          <p:cNvSpPr/>
          <p:nvPr/>
        </p:nvSpPr>
        <p:spPr>
          <a:xfrm>
            <a:off x="785039" y="6716078"/>
            <a:ext cx="455890" cy="455890"/>
          </a:xfrm>
          <a:prstGeom prst="roundRect">
            <a:avLst>
              <a:gd name="adj" fmla="val 18668"/>
            </a:avLst>
          </a:prstGeom>
          <a:solidFill>
            <a:srgbClr val="2F1D63"/>
          </a:solidFill>
          <a:ln w="7620">
            <a:solidFill>
              <a:srgbClr val="48367C"/>
            </a:solidFill>
            <a:prstDash val="solid"/>
          </a:ln>
        </p:spPr>
      </p:sp>
      <p:sp>
        <p:nvSpPr>
          <p:cNvPr id="18" name="Text 15"/>
          <p:cNvSpPr/>
          <p:nvPr/>
        </p:nvSpPr>
        <p:spPr>
          <a:xfrm>
            <a:off x="925770" y="6784419"/>
            <a:ext cx="174308" cy="319207"/>
          </a:xfrm>
          <a:prstGeom prst="rect">
            <a:avLst/>
          </a:prstGeom>
          <a:noFill/>
          <a:ln/>
        </p:spPr>
        <p:txBody>
          <a:bodyPr wrap="none" lIns="0" tIns="0" rIns="0" bIns="0" rtlCol="0" anchor="t"/>
          <a:lstStyle/>
          <a:p>
            <a:pPr algn="ctr" indent="0" marL="0">
              <a:lnSpc>
                <a:spcPts val="2500"/>
              </a:lnSpc>
              <a:buNone/>
            </a:pPr>
            <a:r>
              <a:rPr lang="en-US" sz="2500" b="1" spc="-50" kern="0" dirty="0">
                <a:solidFill>
                  <a:srgbClr val="E0D6DE"/>
                </a:solidFill>
                <a:latin typeface="Petrona Bold" pitchFamily="34" charset="0"/>
                <a:ea typeface="Petrona Bold" pitchFamily="34" charset="-122"/>
                <a:cs typeface="Petrona Bold" pitchFamily="34" charset="-120"/>
              </a:rPr>
              <a:t>3</a:t>
            </a:r>
            <a:endParaRPr lang="en-US" sz="2500" dirty="0"/>
          </a:p>
        </p:txBody>
      </p:sp>
      <p:sp>
        <p:nvSpPr>
          <p:cNvPr id="19" name="Text 16"/>
          <p:cNvSpPr/>
          <p:nvPr/>
        </p:nvSpPr>
        <p:spPr>
          <a:xfrm>
            <a:off x="2127409" y="6690717"/>
            <a:ext cx="2659499" cy="332423"/>
          </a:xfrm>
          <a:prstGeom prst="rect">
            <a:avLst/>
          </a:prstGeom>
          <a:noFill/>
          <a:ln/>
        </p:spPr>
        <p:txBody>
          <a:bodyPr wrap="none" lIns="0" tIns="0" rIns="0" bIns="0" rtlCol="0" anchor="t"/>
          <a:lstStyle/>
          <a:p>
            <a:pPr algn="l" indent="0" marL="0">
              <a:lnSpc>
                <a:spcPts val="2600"/>
              </a:lnSpc>
              <a:buNone/>
            </a:pPr>
            <a:r>
              <a:rPr lang="en-US" sz="2050" b="1" spc="-42" kern="0" dirty="0">
                <a:solidFill>
                  <a:srgbClr val="E0D6DE"/>
                </a:solidFill>
                <a:latin typeface="Petrona Bold" pitchFamily="34" charset="0"/>
                <a:ea typeface="Petrona Bold" pitchFamily="34" charset="-122"/>
                <a:cs typeface="Petrona Bold" pitchFamily="34" charset="-120"/>
              </a:rPr>
              <a:t>Compute f(A)</a:t>
            </a:r>
            <a:endParaRPr lang="en-US" sz="2050" dirty="0"/>
          </a:p>
        </p:txBody>
      </p:sp>
      <p:sp>
        <p:nvSpPr>
          <p:cNvPr id="20" name="Text 17"/>
          <p:cNvSpPr/>
          <p:nvPr/>
        </p:nvSpPr>
        <p:spPr>
          <a:xfrm>
            <a:off x="2127409" y="7144703"/>
            <a:ext cx="6307455" cy="324207"/>
          </a:xfrm>
          <a:prstGeom prst="rect">
            <a:avLst/>
          </a:prstGeom>
          <a:noFill/>
          <a:ln/>
        </p:spPr>
        <p:txBody>
          <a:bodyPr wrap="none" lIns="0" tIns="0" rIns="0" bIns="0" rtlCol="0" anchor="t"/>
          <a:lstStyle/>
          <a:p>
            <a:pPr algn="l" indent="0" marL="0">
              <a:lnSpc>
                <a:spcPts val="2550"/>
              </a:lnSpc>
              <a:buNone/>
            </a:pPr>
            <a:r>
              <a:rPr lang="en-US" sz="1550" spc="-32" kern="0" dirty="0">
                <a:solidFill>
                  <a:srgbClr val="E0D6DE"/>
                </a:solidFill>
                <a:latin typeface="Inter" pitchFamily="34" charset="0"/>
                <a:ea typeface="Inter" pitchFamily="34" charset="-122"/>
                <a:cs typeface="Inter" pitchFamily="34" charset="-120"/>
              </a:rPr>
              <a:t>Calculate Pf(D)P^(-1).</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64354" y="789027"/>
            <a:ext cx="6808946" cy="729377"/>
          </a:xfrm>
          <a:prstGeom prst="rect">
            <a:avLst/>
          </a:prstGeom>
          <a:noFill/>
          <a:ln/>
        </p:spPr>
        <p:txBody>
          <a:bodyPr wrap="none" lIns="0" tIns="0" rIns="0" bIns="0" rtlCol="0" anchor="t"/>
          <a:lstStyle/>
          <a:p>
            <a:pPr indent="0" marL="0">
              <a:lnSpc>
                <a:spcPts val="5700"/>
              </a:lnSpc>
              <a:buNone/>
            </a:pPr>
            <a:r>
              <a:rPr lang="en-US" sz="4550" b="1" spc="-92" kern="0" dirty="0">
                <a:solidFill>
                  <a:srgbClr val="FF8AAF"/>
                </a:solidFill>
                <a:latin typeface="Petrona Bold" pitchFamily="34" charset="0"/>
                <a:ea typeface="Petrona Bold" pitchFamily="34" charset="-122"/>
                <a:cs typeface="Petrona Bold" pitchFamily="34" charset="-120"/>
              </a:rPr>
              <a:t>Cayley-Hamilton Theorem</a:t>
            </a:r>
            <a:endParaRPr lang="en-US" sz="4550" dirty="0"/>
          </a:p>
        </p:txBody>
      </p:sp>
      <p:sp>
        <p:nvSpPr>
          <p:cNvPr id="4" name="Text 1"/>
          <p:cNvSpPr/>
          <p:nvPr/>
        </p:nvSpPr>
        <p:spPr>
          <a:xfrm>
            <a:off x="6264354" y="1851779"/>
            <a:ext cx="7588091" cy="2133838"/>
          </a:xfrm>
          <a:prstGeom prst="rect">
            <a:avLst/>
          </a:prstGeom>
          <a:noFill/>
          <a:ln/>
        </p:spPr>
        <p:txBody>
          <a:bodyPr wrap="square" lIns="0" tIns="0" rIns="0" bIns="0" rtlCol="0" anchor="t"/>
          <a:lstStyle/>
          <a:p>
            <a:pPr indent="0" marL="0">
              <a:lnSpc>
                <a:spcPts val="2800"/>
              </a:lnSpc>
              <a:buNone/>
            </a:pPr>
            <a:r>
              <a:rPr lang="en-US" sz="1750" spc="-35" kern="0" dirty="0">
                <a:solidFill>
                  <a:srgbClr val="E0D6DE"/>
                </a:solidFill>
                <a:latin typeface="Inter" pitchFamily="34" charset="0"/>
                <a:ea typeface="Inter" pitchFamily="34" charset="-122"/>
                <a:cs typeface="Inter" pitchFamily="34" charset="-120"/>
              </a:rPr>
              <a:t>The Cayley-Hamilton theorem asserts that every square matrix satisfies its own characteristic equation. This powerful result implies that matrix powers beyond </a:t>
            </a:r>
            <a:pPr indent="0" marL="0">
              <a:lnSpc>
                <a:spcPts val="2800"/>
              </a:lnSpc>
              <a:buNone/>
            </a:pPr>
            <a:r>
              <a:rPr lang="en-US" sz="1750" b="1" spc="-35" kern="0" dirty="0">
                <a:solidFill>
                  <a:srgbClr val="E0D6DE"/>
                </a:solidFill>
                <a:latin typeface="Inter" pitchFamily="34" charset="0"/>
                <a:ea typeface="Inter" pitchFamily="34" charset="-122"/>
                <a:cs typeface="Inter" pitchFamily="34" charset="-120"/>
              </a:rPr>
              <a:t>n-1</a:t>
            </a:r>
            <a:pPr indent="0" marL="0">
              <a:lnSpc>
                <a:spcPts val="2800"/>
              </a:lnSpc>
              <a:buNone/>
            </a:pPr>
            <a:r>
              <a:rPr lang="en-US" sz="1750" spc="-35" kern="0" dirty="0">
                <a:solidFill>
                  <a:srgbClr val="E0D6DE"/>
                </a:solidFill>
                <a:latin typeface="Inter" pitchFamily="34" charset="0"/>
                <a:ea typeface="Inter" pitchFamily="34" charset="-122"/>
                <a:cs typeface="Inter" pitchFamily="34" charset="-120"/>
              </a:rPr>
              <a:t> (where </a:t>
            </a:r>
            <a:pPr indent="0" marL="0">
              <a:lnSpc>
                <a:spcPts val="2800"/>
              </a:lnSpc>
              <a:buNone/>
            </a:pPr>
            <a:r>
              <a:rPr lang="en-US" sz="1750" b="1" spc="-35" kern="0" dirty="0">
                <a:solidFill>
                  <a:srgbClr val="E0D6DE"/>
                </a:solidFill>
                <a:latin typeface="Inter" pitchFamily="34" charset="0"/>
                <a:ea typeface="Inter" pitchFamily="34" charset="-122"/>
                <a:cs typeface="Inter" pitchFamily="34" charset="-120"/>
              </a:rPr>
              <a:t>n</a:t>
            </a:r>
            <a:pPr indent="0" marL="0">
              <a:lnSpc>
                <a:spcPts val="2800"/>
              </a:lnSpc>
              <a:buNone/>
            </a:pPr>
            <a:r>
              <a:rPr lang="en-US" sz="1750" spc="-35" kern="0" dirty="0">
                <a:solidFill>
                  <a:srgbClr val="E0D6DE"/>
                </a:solidFill>
                <a:latin typeface="Inter" pitchFamily="34" charset="0"/>
                <a:ea typeface="Inter" pitchFamily="34" charset="-122"/>
                <a:cs typeface="Inter" pitchFamily="34" charset="-120"/>
              </a:rPr>
              <a:t> is the matrix dimension) can be expressed as linear combinations of lower powers, significantly simplifying matrix expressions and function evaluations. It provides a pathway for reducing computational complexity.</a:t>
            </a:r>
            <a:endParaRPr lang="en-US" sz="1750" dirty="0"/>
          </a:p>
        </p:txBody>
      </p:sp>
      <p:sp>
        <p:nvSpPr>
          <p:cNvPr id="5" name="Shape 2"/>
          <p:cNvSpPr/>
          <p:nvPr/>
        </p:nvSpPr>
        <p:spPr>
          <a:xfrm>
            <a:off x="6264354" y="4235648"/>
            <a:ext cx="3682960" cy="1669137"/>
          </a:xfrm>
          <a:prstGeom prst="roundRect">
            <a:avLst>
              <a:gd name="adj" fmla="val 5594"/>
            </a:avLst>
          </a:prstGeom>
          <a:solidFill>
            <a:srgbClr val="2F1D63"/>
          </a:solidFill>
          <a:ln w="7620">
            <a:solidFill>
              <a:srgbClr val="48367C"/>
            </a:solidFill>
            <a:prstDash val="solid"/>
          </a:ln>
        </p:spPr>
      </p:sp>
      <p:sp>
        <p:nvSpPr>
          <p:cNvPr id="6" name="Text 3"/>
          <p:cNvSpPr/>
          <p:nvPr/>
        </p:nvSpPr>
        <p:spPr>
          <a:xfrm>
            <a:off x="6494264" y="4465558"/>
            <a:ext cx="2917627" cy="364688"/>
          </a:xfrm>
          <a:prstGeom prst="rect">
            <a:avLst/>
          </a:prstGeom>
          <a:noFill/>
          <a:ln/>
        </p:spPr>
        <p:txBody>
          <a:bodyPr wrap="none" lIns="0" tIns="0" rIns="0" bIns="0" rtlCol="0" anchor="t"/>
          <a:lstStyle/>
          <a:p>
            <a:pPr indent="0" marL="0">
              <a:lnSpc>
                <a:spcPts val="2850"/>
              </a:lnSpc>
              <a:buNone/>
            </a:pPr>
            <a:r>
              <a:rPr lang="en-US" sz="2250" b="1" spc="-46" kern="0" dirty="0">
                <a:solidFill>
                  <a:srgbClr val="E0D6DE"/>
                </a:solidFill>
                <a:latin typeface="Petrona Bold" pitchFamily="34" charset="0"/>
                <a:ea typeface="Petrona Bold" pitchFamily="34" charset="-122"/>
                <a:cs typeface="Petrona Bold" pitchFamily="34" charset="-120"/>
              </a:rPr>
              <a:t>Theorem Statement</a:t>
            </a:r>
            <a:endParaRPr lang="en-US" sz="2250" dirty="0"/>
          </a:p>
        </p:txBody>
      </p:sp>
      <p:sp>
        <p:nvSpPr>
          <p:cNvPr id="7" name="Text 4"/>
          <p:cNvSpPr/>
          <p:nvPr/>
        </p:nvSpPr>
        <p:spPr>
          <a:xfrm>
            <a:off x="6494264" y="4963597"/>
            <a:ext cx="3223141" cy="711279"/>
          </a:xfrm>
          <a:prstGeom prst="rect">
            <a:avLst/>
          </a:prstGeom>
          <a:noFill/>
          <a:ln/>
        </p:spPr>
        <p:txBody>
          <a:bodyPr wrap="square" lIns="0" tIns="0" rIns="0" bIns="0" rtlCol="0" anchor="t"/>
          <a:lstStyle/>
          <a:p>
            <a:pPr indent="0" marL="0">
              <a:lnSpc>
                <a:spcPts val="2800"/>
              </a:lnSpc>
              <a:buNone/>
            </a:pPr>
            <a:r>
              <a:rPr lang="en-US" sz="1750" spc="-35" kern="0" dirty="0">
                <a:solidFill>
                  <a:srgbClr val="E0D6DE"/>
                </a:solidFill>
                <a:latin typeface="Inter" pitchFamily="34" charset="0"/>
                <a:ea typeface="Inter" pitchFamily="34" charset="-122"/>
                <a:cs typeface="Inter" pitchFamily="34" charset="-120"/>
              </a:rPr>
              <a:t>Every square matrix satisfies its own characteristic equation.</a:t>
            </a:r>
            <a:endParaRPr lang="en-US" sz="1750" dirty="0"/>
          </a:p>
        </p:txBody>
      </p:sp>
      <p:sp>
        <p:nvSpPr>
          <p:cNvPr id="8" name="Shape 5"/>
          <p:cNvSpPr/>
          <p:nvPr/>
        </p:nvSpPr>
        <p:spPr>
          <a:xfrm>
            <a:off x="10169604" y="4235648"/>
            <a:ext cx="3682960" cy="1669137"/>
          </a:xfrm>
          <a:prstGeom prst="roundRect">
            <a:avLst>
              <a:gd name="adj" fmla="val 5594"/>
            </a:avLst>
          </a:prstGeom>
          <a:solidFill>
            <a:srgbClr val="2F1D63"/>
          </a:solidFill>
          <a:ln w="7620">
            <a:solidFill>
              <a:srgbClr val="48367C"/>
            </a:solidFill>
            <a:prstDash val="solid"/>
          </a:ln>
        </p:spPr>
      </p:sp>
      <p:sp>
        <p:nvSpPr>
          <p:cNvPr id="9" name="Text 6"/>
          <p:cNvSpPr/>
          <p:nvPr/>
        </p:nvSpPr>
        <p:spPr>
          <a:xfrm>
            <a:off x="10399514" y="4465558"/>
            <a:ext cx="2917627" cy="364688"/>
          </a:xfrm>
          <a:prstGeom prst="rect">
            <a:avLst/>
          </a:prstGeom>
          <a:noFill/>
          <a:ln/>
        </p:spPr>
        <p:txBody>
          <a:bodyPr wrap="none" lIns="0" tIns="0" rIns="0" bIns="0" rtlCol="0" anchor="t"/>
          <a:lstStyle/>
          <a:p>
            <a:pPr indent="0" marL="0">
              <a:lnSpc>
                <a:spcPts val="2850"/>
              </a:lnSpc>
              <a:buNone/>
            </a:pPr>
            <a:r>
              <a:rPr lang="en-US" sz="2250" b="1" spc="-46" kern="0" dirty="0">
                <a:solidFill>
                  <a:srgbClr val="E0D6DE"/>
                </a:solidFill>
                <a:latin typeface="Petrona Bold" pitchFamily="34" charset="0"/>
                <a:ea typeface="Petrona Bold" pitchFamily="34" charset="-122"/>
                <a:cs typeface="Petrona Bold" pitchFamily="34" charset="-120"/>
              </a:rPr>
              <a:t>Implication</a:t>
            </a:r>
            <a:endParaRPr lang="en-US" sz="2250" dirty="0"/>
          </a:p>
        </p:txBody>
      </p:sp>
      <p:sp>
        <p:nvSpPr>
          <p:cNvPr id="10" name="Text 7"/>
          <p:cNvSpPr/>
          <p:nvPr/>
        </p:nvSpPr>
        <p:spPr>
          <a:xfrm>
            <a:off x="10399514" y="4963597"/>
            <a:ext cx="3223141" cy="355640"/>
          </a:xfrm>
          <a:prstGeom prst="rect">
            <a:avLst/>
          </a:prstGeom>
          <a:noFill/>
          <a:ln/>
        </p:spPr>
        <p:txBody>
          <a:bodyPr wrap="none" lIns="0" tIns="0" rIns="0" bIns="0" rtlCol="0" anchor="t"/>
          <a:lstStyle/>
          <a:p>
            <a:pPr indent="0" marL="0">
              <a:lnSpc>
                <a:spcPts val="2800"/>
              </a:lnSpc>
              <a:buNone/>
            </a:pPr>
            <a:r>
              <a:rPr lang="en-US" sz="1750" spc="-35" kern="0" dirty="0">
                <a:solidFill>
                  <a:srgbClr val="E0D6DE"/>
                </a:solidFill>
                <a:latin typeface="Inter" pitchFamily="34" charset="0"/>
                <a:ea typeface="Inter" pitchFamily="34" charset="-122"/>
                <a:cs typeface="Inter" pitchFamily="34" charset="-120"/>
              </a:rPr>
              <a:t>Simplifying matrix expressions.</a:t>
            </a:r>
            <a:endParaRPr lang="en-US" sz="1750" dirty="0"/>
          </a:p>
        </p:txBody>
      </p:sp>
      <p:sp>
        <p:nvSpPr>
          <p:cNvPr id="11" name="Shape 8"/>
          <p:cNvSpPr/>
          <p:nvPr/>
        </p:nvSpPr>
        <p:spPr>
          <a:xfrm>
            <a:off x="6264354" y="6127075"/>
            <a:ext cx="7588091" cy="1313498"/>
          </a:xfrm>
          <a:prstGeom prst="roundRect">
            <a:avLst>
              <a:gd name="adj" fmla="val 7108"/>
            </a:avLst>
          </a:prstGeom>
          <a:solidFill>
            <a:srgbClr val="2F1D63"/>
          </a:solidFill>
          <a:ln w="7620">
            <a:solidFill>
              <a:srgbClr val="48367C"/>
            </a:solidFill>
            <a:prstDash val="solid"/>
          </a:ln>
        </p:spPr>
      </p:sp>
      <p:sp>
        <p:nvSpPr>
          <p:cNvPr id="12" name="Text 9"/>
          <p:cNvSpPr/>
          <p:nvPr/>
        </p:nvSpPr>
        <p:spPr>
          <a:xfrm>
            <a:off x="6494264" y="6356985"/>
            <a:ext cx="2917627" cy="364688"/>
          </a:xfrm>
          <a:prstGeom prst="rect">
            <a:avLst/>
          </a:prstGeom>
          <a:noFill/>
          <a:ln/>
        </p:spPr>
        <p:txBody>
          <a:bodyPr wrap="none" lIns="0" tIns="0" rIns="0" bIns="0" rtlCol="0" anchor="t"/>
          <a:lstStyle/>
          <a:p>
            <a:pPr indent="0" marL="0">
              <a:lnSpc>
                <a:spcPts val="2850"/>
              </a:lnSpc>
              <a:buNone/>
            </a:pPr>
            <a:r>
              <a:rPr lang="en-US" sz="2250" b="1" spc="-46" kern="0" dirty="0">
                <a:solidFill>
                  <a:srgbClr val="E0D6DE"/>
                </a:solidFill>
                <a:latin typeface="Petrona Bold" pitchFamily="34" charset="0"/>
                <a:ea typeface="Petrona Bold" pitchFamily="34" charset="-122"/>
                <a:cs typeface="Petrona Bold" pitchFamily="34" charset="-120"/>
              </a:rPr>
              <a:t>Application</a:t>
            </a:r>
            <a:endParaRPr lang="en-US" sz="2250" dirty="0"/>
          </a:p>
        </p:txBody>
      </p:sp>
      <p:sp>
        <p:nvSpPr>
          <p:cNvPr id="13" name="Text 10"/>
          <p:cNvSpPr/>
          <p:nvPr/>
        </p:nvSpPr>
        <p:spPr>
          <a:xfrm>
            <a:off x="6494264" y="6855023"/>
            <a:ext cx="7128272" cy="355640"/>
          </a:xfrm>
          <a:prstGeom prst="rect">
            <a:avLst/>
          </a:prstGeom>
          <a:noFill/>
          <a:ln/>
        </p:spPr>
        <p:txBody>
          <a:bodyPr wrap="none" lIns="0" tIns="0" rIns="0" bIns="0" rtlCol="0" anchor="t"/>
          <a:lstStyle/>
          <a:p>
            <a:pPr indent="0" marL="0">
              <a:lnSpc>
                <a:spcPts val="2800"/>
              </a:lnSpc>
              <a:buNone/>
            </a:pPr>
            <a:r>
              <a:rPr lang="en-US" sz="1750" spc="-35" kern="0" dirty="0">
                <a:solidFill>
                  <a:srgbClr val="E0D6DE"/>
                </a:solidFill>
                <a:latin typeface="Inter" pitchFamily="34" charset="0"/>
                <a:ea typeface="Inter" pitchFamily="34" charset="-122"/>
                <a:cs typeface="Inter" pitchFamily="34" charset="-120"/>
              </a:rPr>
              <a:t>Reducing computational complexity.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485793"/>
            <a:ext cx="8177213"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Linear Transformations: Basics</a:t>
            </a:r>
            <a:endParaRPr lang="en-US" sz="4650" dirty="0"/>
          </a:p>
        </p:txBody>
      </p:sp>
      <p:sp>
        <p:nvSpPr>
          <p:cNvPr id="4" name="Text 1"/>
          <p:cNvSpPr/>
          <p:nvPr/>
        </p:nvSpPr>
        <p:spPr>
          <a:xfrm>
            <a:off x="793790" y="4570214"/>
            <a:ext cx="13042821" cy="1088708"/>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Linear transformations are mappings between vector spaces that preserve vector addition and scalar multiplication. They are intrinsically linked to matrices, which serve as their representations. Common examples include rotations, reflections, scaling, and projections, each with distinct matrix representations reflecting their geometric effects on vectors.</a:t>
            </a:r>
            <a:endParaRPr lang="en-US" sz="1750" dirty="0"/>
          </a:p>
        </p:txBody>
      </p:sp>
      <p:pic>
        <p:nvPicPr>
          <p:cNvPr id="5" name="Image 1" descr="preencoded.png">    </p:cNvPr>
          <p:cNvPicPr>
            <a:picLocks noChangeAspect="1"/>
          </p:cNvPicPr>
          <p:nvPr/>
        </p:nvPicPr>
        <p:blipFill>
          <a:blip r:embed="rId2"/>
          <a:stretch>
            <a:fillRect/>
          </a:stretch>
        </p:blipFill>
        <p:spPr>
          <a:xfrm>
            <a:off x="793790" y="5914073"/>
            <a:ext cx="566976" cy="566976"/>
          </a:xfrm>
          <a:prstGeom prst="rect">
            <a:avLst/>
          </a:prstGeom>
        </p:spPr>
      </p:pic>
      <p:sp>
        <p:nvSpPr>
          <p:cNvPr id="6" name="Text 2"/>
          <p:cNvSpPr/>
          <p:nvPr/>
        </p:nvSpPr>
        <p:spPr>
          <a:xfrm>
            <a:off x="793790" y="6707862"/>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Rotation</a:t>
            </a:r>
            <a:endParaRPr lang="en-US" sz="2300" dirty="0"/>
          </a:p>
        </p:txBody>
      </p:sp>
      <p:sp>
        <p:nvSpPr>
          <p:cNvPr id="7" name="Text 3"/>
          <p:cNvSpPr/>
          <p:nvPr/>
        </p:nvSpPr>
        <p:spPr>
          <a:xfrm>
            <a:off x="793790" y="7216021"/>
            <a:ext cx="4120753"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Rotating vectors around an axis.</a:t>
            </a:r>
            <a:endParaRPr lang="en-US" sz="1750" dirty="0"/>
          </a:p>
        </p:txBody>
      </p:sp>
      <p:pic>
        <p:nvPicPr>
          <p:cNvPr id="8" name="Image 2" descr="preencoded.png">    </p:cNvPr>
          <p:cNvPicPr>
            <a:picLocks noChangeAspect="1"/>
          </p:cNvPicPr>
          <p:nvPr/>
        </p:nvPicPr>
        <p:blipFill>
          <a:blip r:embed="rId3"/>
          <a:stretch>
            <a:fillRect/>
          </a:stretch>
        </p:blipFill>
        <p:spPr>
          <a:xfrm>
            <a:off x="5254704" y="5914073"/>
            <a:ext cx="566976" cy="566976"/>
          </a:xfrm>
          <a:prstGeom prst="rect">
            <a:avLst/>
          </a:prstGeom>
        </p:spPr>
      </p:pic>
      <p:sp>
        <p:nvSpPr>
          <p:cNvPr id="9" name="Text 4"/>
          <p:cNvSpPr/>
          <p:nvPr/>
        </p:nvSpPr>
        <p:spPr>
          <a:xfrm>
            <a:off x="5254704" y="6707862"/>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Reflection</a:t>
            </a:r>
            <a:endParaRPr lang="en-US" sz="2300" dirty="0"/>
          </a:p>
        </p:txBody>
      </p:sp>
      <p:sp>
        <p:nvSpPr>
          <p:cNvPr id="10" name="Text 5"/>
          <p:cNvSpPr/>
          <p:nvPr/>
        </p:nvSpPr>
        <p:spPr>
          <a:xfrm>
            <a:off x="5254704" y="7216021"/>
            <a:ext cx="4120872"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Reflecting vectors across a plane.</a:t>
            </a:r>
            <a:endParaRPr lang="en-US" sz="1750" dirty="0"/>
          </a:p>
        </p:txBody>
      </p:sp>
      <p:pic>
        <p:nvPicPr>
          <p:cNvPr id="11" name="Image 3" descr="preencoded.png">    </p:cNvPr>
          <p:cNvPicPr>
            <a:picLocks noChangeAspect="1"/>
          </p:cNvPicPr>
          <p:nvPr/>
        </p:nvPicPr>
        <p:blipFill>
          <a:blip r:embed="rId4"/>
          <a:stretch>
            <a:fillRect/>
          </a:stretch>
        </p:blipFill>
        <p:spPr>
          <a:xfrm>
            <a:off x="9715738" y="5914073"/>
            <a:ext cx="566976" cy="566976"/>
          </a:xfrm>
          <a:prstGeom prst="rect">
            <a:avLst/>
          </a:prstGeom>
        </p:spPr>
      </p:pic>
      <p:sp>
        <p:nvSpPr>
          <p:cNvPr id="12" name="Text 6"/>
          <p:cNvSpPr/>
          <p:nvPr/>
        </p:nvSpPr>
        <p:spPr>
          <a:xfrm>
            <a:off x="9715738" y="6707862"/>
            <a:ext cx="2977039"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Scaling</a:t>
            </a:r>
            <a:endParaRPr lang="en-US" sz="2300" dirty="0"/>
          </a:p>
        </p:txBody>
      </p:sp>
      <p:sp>
        <p:nvSpPr>
          <p:cNvPr id="13" name="Text 7"/>
          <p:cNvSpPr/>
          <p:nvPr/>
        </p:nvSpPr>
        <p:spPr>
          <a:xfrm>
            <a:off x="9715738" y="7216021"/>
            <a:ext cx="4120753" cy="362903"/>
          </a:xfrm>
          <a:prstGeom prst="rect">
            <a:avLst/>
          </a:prstGeom>
          <a:noFill/>
          <a:ln/>
        </p:spPr>
        <p:txBody>
          <a:bodyPr wrap="none" lIns="0" tIns="0" rIns="0" bIns="0" rtlCol="0" anchor="t"/>
          <a:lstStyle/>
          <a:p>
            <a:pPr algn="l" indent="0" marL="0">
              <a:lnSpc>
                <a:spcPts val="2850"/>
              </a:lnSpc>
              <a:buNone/>
            </a:pPr>
            <a:r>
              <a:rPr lang="en-US" sz="1750" spc="-36" kern="0" dirty="0">
                <a:solidFill>
                  <a:srgbClr val="E0D6DE"/>
                </a:solidFill>
                <a:latin typeface="Inter" pitchFamily="34" charset="0"/>
                <a:ea typeface="Inter" pitchFamily="34" charset="-122"/>
                <a:cs typeface="Inter" pitchFamily="34" charset="-120"/>
              </a:rPr>
              <a:t>Enlarging or shrinking vectors.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491972"/>
            <a:ext cx="12967692" cy="744260"/>
          </a:xfrm>
          <a:prstGeom prst="rect">
            <a:avLst/>
          </a:prstGeom>
          <a:noFill/>
          <a:ln/>
        </p:spPr>
        <p:txBody>
          <a:bodyPr wrap="none" lIns="0" tIns="0" rIns="0" bIns="0" rtlCol="0" anchor="t"/>
          <a:lstStyle/>
          <a:p>
            <a:pPr indent="0" marL="0">
              <a:lnSpc>
                <a:spcPts val="5850"/>
              </a:lnSpc>
              <a:buNone/>
            </a:pPr>
            <a:r>
              <a:rPr lang="en-US" sz="4650" b="1" spc="-94" kern="0" dirty="0">
                <a:solidFill>
                  <a:srgbClr val="FF8AAF"/>
                </a:solidFill>
                <a:latin typeface="Petrona Bold" pitchFamily="34" charset="0"/>
                <a:ea typeface="Petrona Bold" pitchFamily="34" charset="-122"/>
                <a:cs typeface="Petrona Bold" pitchFamily="34" charset="-120"/>
              </a:rPr>
              <a:t>Matrix Representation of Linear Transformations</a:t>
            </a:r>
            <a:endParaRPr lang="en-US" sz="4650" dirty="0"/>
          </a:p>
        </p:txBody>
      </p:sp>
      <p:sp>
        <p:nvSpPr>
          <p:cNvPr id="3" name="Text 1"/>
          <p:cNvSpPr/>
          <p:nvPr/>
        </p:nvSpPr>
        <p:spPr>
          <a:xfrm>
            <a:off x="793790" y="2689860"/>
            <a:ext cx="13042821" cy="1088708"/>
          </a:xfrm>
          <a:prstGeom prst="rect">
            <a:avLst/>
          </a:prstGeom>
          <a:noFill/>
          <a:ln/>
        </p:spPr>
        <p:txBody>
          <a:bodyPr wrap="square" lIns="0" tIns="0" rIns="0" bIns="0" rtlCol="0" anchor="t"/>
          <a:lstStyle/>
          <a:p>
            <a:pPr indent="0" marL="0">
              <a:lnSpc>
                <a:spcPts val="2850"/>
              </a:lnSpc>
              <a:buNone/>
            </a:pPr>
            <a:r>
              <a:rPr lang="en-US" sz="1750" spc="-36" kern="0" dirty="0">
                <a:solidFill>
                  <a:srgbClr val="E0D6DE"/>
                </a:solidFill>
                <a:latin typeface="Inter" pitchFamily="34" charset="0"/>
                <a:ea typeface="Inter" pitchFamily="34" charset="-122"/>
                <a:cs typeface="Inter" pitchFamily="34" charset="-120"/>
              </a:rPr>
              <a:t>Matrices provide a concrete way to represent linear transformations. Changing the basis of the vector space corresponds to a similarity transformation of the matrix. Eigenvalues and eigenvectors reveal invariant directions under the transformation, offering insights into the transformation's fundamental effects and properties.</a:t>
            </a:r>
            <a:endParaRPr lang="en-US" sz="1750" dirty="0"/>
          </a:p>
        </p:txBody>
      </p:sp>
      <p:sp>
        <p:nvSpPr>
          <p:cNvPr id="4" name="Shape 2"/>
          <p:cNvSpPr/>
          <p:nvPr/>
        </p:nvSpPr>
        <p:spPr>
          <a:xfrm>
            <a:off x="793790" y="4033718"/>
            <a:ext cx="2173724" cy="825698"/>
          </a:xfrm>
          <a:prstGeom prst="roundRect">
            <a:avLst>
              <a:gd name="adj" fmla="val 11538"/>
            </a:avLst>
          </a:prstGeom>
          <a:solidFill>
            <a:srgbClr val="2F1D63"/>
          </a:solidFill>
          <a:ln w="7620">
            <a:solidFill>
              <a:srgbClr val="48367C"/>
            </a:solidFill>
            <a:prstDash val="solid"/>
          </a:ln>
        </p:spPr>
      </p:sp>
      <p:sp>
        <p:nvSpPr>
          <p:cNvPr id="5" name="Text 3"/>
          <p:cNvSpPr/>
          <p:nvPr/>
        </p:nvSpPr>
        <p:spPr>
          <a:xfrm>
            <a:off x="1028224" y="4219813"/>
            <a:ext cx="115729" cy="453509"/>
          </a:xfrm>
          <a:prstGeom prst="rect">
            <a:avLst/>
          </a:prstGeom>
          <a:noFill/>
          <a:ln/>
        </p:spPr>
        <p:txBody>
          <a:bodyPr wrap="none" lIns="0" tIns="0" rIns="0" bIns="0" rtlCol="0" anchor="t"/>
          <a:lstStyle/>
          <a:p>
            <a:pPr algn="ctr" indent="0" marL="0">
              <a:lnSpc>
                <a:spcPts val="3550"/>
              </a:lnSpc>
              <a:buNone/>
            </a:pPr>
            <a:r>
              <a:rPr lang="en-US" sz="2200" b="1" spc="-45" kern="0" dirty="0">
                <a:solidFill>
                  <a:srgbClr val="E0D6DE"/>
                </a:solidFill>
                <a:latin typeface="Petrona Bold" pitchFamily="34" charset="0"/>
                <a:ea typeface="Petrona Bold" pitchFamily="34" charset="-122"/>
                <a:cs typeface="Petrona Bold" pitchFamily="34" charset="-120"/>
              </a:rPr>
              <a:t>1</a:t>
            </a:r>
            <a:endParaRPr lang="en-US" sz="2200" dirty="0"/>
          </a:p>
        </p:txBody>
      </p:sp>
      <p:sp>
        <p:nvSpPr>
          <p:cNvPr id="6" name="Text 4"/>
          <p:cNvSpPr/>
          <p:nvPr/>
        </p:nvSpPr>
        <p:spPr>
          <a:xfrm>
            <a:off x="3194328" y="4260533"/>
            <a:ext cx="687348"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Basis</a:t>
            </a:r>
            <a:endParaRPr lang="en-US" sz="2300" dirty="0"/>
          </a:p>
        </p:txBody>
      </p:sp>
      <p:sp>
        <p:nvSpPr>
          <p:cNvPr id="7" name="Shape 5"/>
          <p:cNvSpPr/>
          <p:nvPr/>
        </p:nvSpPr>
        <p:spPr>
          <a:xfrm>
            <a:off x="3080861" y="4844177"/>
            <a:ext cx="10642402" cy="15240"/>
          </a:xfrm>
          <a:prstGeom prst="roundRect">
            <a:avLst>
              <a:gd name="adj" fmla="val 625116"/>
            </a:avLst>
          </a:prstGeom>
          <a:solidFill>
            <a:srgbClr val="48367C"/>
          </a:solidFill>
          <a:ln/>
        </p:spPr>
      </p:sp>
      <p:sp>
        <p:nvSpPr>
          <p:cNvPr id="8" name="Shape 6"/>
          <p:cNvSpPr/>
          <p:nvPr/>
        </p:nvSpPr>
        <p:spPr>
          <a:xfrm>
            <a:off x="793790" y="4972764"/>
            <a:ext cx="4347567" cy="825698"/>
          </a:xfrm>
          <a:prstGeom prst="roundRect">
            <a:avLst>
              <a:gd name="adj" fmla="val 11538"/>
            </a:avLst>
          </a:prstGeom>
          <a:solidFill>
            <a:srgbClr val="2F1D63"/>
          </a:solidFill>
          <a:ln w="7620">
            <a:solidFill>
              <a:srgbClr val="48367C"/>
            </a:solidFill>
            <a:prstDash val="solid"/>
          </a:ln>
        </p:spPr>
      </p:sp>
      <p:sp>
        <p:nvSpPr>
          <p:cNvPr id="9" name="Text 7"/>
          <p:cNvSpPr/>
          <p:nvPr/>
        </p:nvSpPr>
        <p:spPr>
          <a:xfrm>
            <a:off x="1028224" y="5158859"/>
            <a:ext cx="155019" cy="453509"/>
          </a:xfrm>
          <a:prstGeom prst="rect">
            <a:avLst/>
          </a:prstGeom>
          <a:noFill/>
          <a:ln/>
        </p:spPr>
        <p:txBody>
          <a:bodyPr wrap="none" lIns="0" tIns="0" rIns="0" bIns="0" rtlCol="0" anchor="t"/>
          <a:lstStyle/>
          <a:p>
            <a:pPr algn="ctr" indent="0" marL="0">
              <a:lnSpc>
                <a:spcPts val="3550"/>
              </a:lnSpc>
              <a:buNone/>
            </a:pPr>
            <a:r>
              <a:rPr lang="en-US" sz="2200" b="1" spc="-45" kern="0" dirty="0">
                <a:solidFill>
                  <a:srgbClr val="E0D6DE"/>
                </a:solidFill>
                <a:latin typeface="Petrona Bold" pitchFamily="34" charset="0"/>
                <a:ea typeface="Petrona Bold" pitchFamily="34" charset="-122"/>
                <a:cs typeface="Petrona Bold" pitchFamily="34" charset="-120"/>
              </a:rPr>
              <a:t>2</a:t>
            </a:r>
            <a:endParaRPr lang="en-US" sz="2200" dirty="0"/>
          </a:p>
        </p:txBody>
      </p:sp>
      <p:sp>
        <p:nvSpPr>
          <p:cNvPr id="10" name="Text 8"/>
          <p:cNvSpPr/>
          <p:nvPr/>
        </p:nvSpPr>
        <p:spPr>
          <a:xfrm>
            <a:off x="5368171" y="5199578"/>
            <a:ext cx="1319927"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Similarity</a:t>
            </a:r>
            <a:endParaRPr lang="en-US" sz="2300" dirty="0"/>
          </a:p>
        </p:txBody>
      </p:sp>
      <p:sp>
        <p:nvSpPr>
          <p:cNvPr id="11" name="Shape 9"/>
          <p:cNvSpPr/>
          <p:nvPr/>
        </p:nvSpPr>
        <p:spPr>
          <a:xfrm>
            <a:off x="5254704" y="5783223"/>
            <a:ext cx="8468558" cy="15240"/>
          </a:xfrm>
          <a:prstGeom prst="roundRect">
            <a:avLst>
              <a:gd name="adj" fmla="val 625116"/>
            </a:avLst>
          </a:prstGeom>
          <a:solidFill>
            <a:srgbClr val="48367C"/>
          </a:solidFill>
          <a:ln/>
        </p:spPr>
      </p:sp>
      <p:sp>
        <p:nvSpPr>
          <p:cNvPr id="12" name="Shape 10"/>
          <p:cNvSpPr/>
          <p:nvPr/>
        </p:nvSpPr>
        <p:spPr>
          <a:xfrm>
            <a:off x="793790" y="5911810"/>
            <a:ext cx="6521410" cy="825698"/>
          </a:xfrm>
          <a:prstGeom prst="roundRect">
            <a:avLst>
              <a:gd name="adj" fmla="val 11538"/>
            </a:avLst>
          </a:prstGeom>
          <a:solidFill>
            <a:srgbClr val="2F1D63"/>
          </a:solidFill>
          <a:ln w="7620">
            <a:solidFill>
              <a:srgbClr val="48367C"/>
            </a:solidFill>
            <a:prstDash val="solid"/>
          </a:ln>
        </p:spPr>
      </p:sp>
      <p:sp>
        <p:nvSpPr>
          <p:cNvPr id="13" name="Text 11"/>
          <p:cNvSpPr/>
          <p:nvPr/>
        </p:nvSpPr>
        <p:spPr>
          <a:xfrm>
            <a:off x="1028224" y="6097905"/>
            <a:ext cx="154781" cy="453509"/>
          </a:xfrm>
          <a:prstGeom prst="rect">
            <a:avLst/>
          </a:prstGeom>
          <a:noFill/>
          <a:ln/>
        </p:spPr>
        <p:txBody>
          <a:bodyPr wrap="none" lIns="0" tIns="0" rIns="0" bIns="0" rtlCol="0" anchor="t"/>
          <a:lstStyle/>
          <a:p>
            <a:pPr algn="ctr" indent="0" marL="0">
              <a:lnSpc>
                <a:spcPts val="3550"/>
              </a:lnSpc>
              <a:buNone/>
            </a:pPr>
            <a:r>
              <a:rPr lang="en-US" sz="2200" b="1" spc="-45" kern="0" dirty="0">
                <a:solidFill>
                  <a:srgbClr val="E0D6DE"/>
                </a:solidFill>
                <a:latin typeface="Petrona Bold" pitchFamily="34" charset="0"/>
                <a:ea typeface="Petrona Bold" pitchFamily="34" charset="-122"/>
                <a:cs typeface="Petrona Bold" pitchFamily="34" charset="-120"/>
              </a:rPr>
              <a:t>3</a:t>
            </a:r>
            <a:endParaRPr lang="en-US" sz="2200" dirty="0"/>
          </a:p>
        </p:txBody>
      </p:sp>
      <p:sp>
        <p:nvSpPr>
          <p:cNvPr id="14" name="Text 12"/>
          <p:cNvSpPr/>
          <p:nvPr/>
        </p:nvSpPr>
        <p:spPr>
          <a:xfrm>
            <a:off x="7542014" y="6138624"/>
            <a:ext cx="1559123" cy="372070"/>
          </a:xfrm>
          <a:prstGeom prst="rect">
            <a:avLst/>
          </a:prstGeom>
          <a:noFill/>
          <a:ln/>
        </p:spPr>
        <p:txBody>
          <a:bodyPr wrap="none" lIns="0" tIns="0" rIns="0" bIns="0" rtlCol="0" anchor="t"/>
          <a:lstStyle/>
          <a:p>
            <a:pPr algn="l" indent="0" marL="0">
              <a:lnSpc>
                <a:spcPts val="2900"/>
              </a:lnSpc>
              <a:buNone/>
            </a:pPr>
            <a:r>
              <a:rPr lang="en-US" sz="2300" b="1" spc="-47" kern="0" dirty="0">
                <a:solidFill>
                  <a:srgbClr val="E0D6DE"/>
                </a:solidFill>
                <a:latin typeface="Petrona Bold" pitchFamily="34" charset="0"/>
                <a:ea typeface="Petrona Bold" pitchFamily="34" charset="-122"/>
                <a:cs typeface="Petrona Bold" pitchFamily="34" charset="-120"/>
              </a:rPr>
              <a:t>Eigenvalues</a:t>
            </a:r>
            <a:endParaRPr lang="en-US" sz="2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49379" y="745450"/>
            <a:ext cx="7575352" cy="702588"/>
          </a:xfrm>
          <a:prstGeom prst="rect">
            <a:avLst/>
          </a:prstGeom>
          <a:noFill/>
          <a:ln/>
        </p:spPr>
        <p:txBody>
          <a:bodyPr wrap="none" lIns="0" tIns="0" rIns="0" bIns="0" rtlCol="0" anchor="t"/>
          <a:lstStyle/>
          <a:p>
            <a:pPr indent="0" marL="0">
              <a:lnSpc>
                <a:spcPts val="5500"/>
              </a:lnSpc>
              <a:buNone/>
            </a:pPr>
            <a:r>
              <a:rPr lang="en-US" sz="4400" b="1" spc="-89" kern="0" dirty="0">
                <a:solidFill>
                  <a:srgbClr val="FF8AAF"/>
                </a:solidFill>
                <a:latin typeface="Petrona Bold" pitchFamily="34" charset="0"/>
                <a:ea typeface="Petrona Bold" pitchFamily="34" charset="-122"/>
                <a:cs typeface="Petrona Bold" pitchFamily="34" charset="-120"/>
              </a:rPr>
              <a:t>Quadratic Forms: Introduction</a:t>
            </a:r>
            <a:endParaRPr lang="en-US" sz="4400" dirty="0"/>
          </a:p>
        </p:txBody>
      </p:sp>
      <p:sp>
        <p:nvSpPr>
          <p:cNvPr id="3" name="Text 1"/>
          <p:cNvSpPr/>
          <p:nvPr/>
        </p:nvSpPr>
        <p:spPr>
          <a:xfrm>
            <a:off x="749379" y="1876306"/>
            <a:ext cx="13131641" cy="1027986"/>
          </a:xfrm>
          <a:prstGeom prst="rect">
            <a:avLst/>
          </a:prstGeom>
          <a:noFill/>
          <a:ln/>
        </p:spPr>
        <p:txBody>
          <a:bodyPr wrap="square" lIns="0" tIns="0" rIns="0" bIns="0" rtlCol="0" anchor="t"/>
          <a:lstStyle/>
          <a:p>
            <a:pPr indent="0" marL="0">
              <a:lnSpc>
                <a:spcPts val="2650"/>
              </a:lnSpc>
              <a:buNone/>
            </a:pPr>
            <a:r>
              <a:rPr lang="en-US" sz="1650" spc="-34" kern="0" dirty="0">
                <a:solidFill>
                  <a:srgbClr val="E0D6DE"/>
                </a:solidFill>
                <a:latin typeface="Inter" pitchFamily="34" charset="0"/>
                <a:ea typeface="Inter" pitchFamily="34" charset="-122"/>
                <a:cs typeface="Inter" pitchFamily="34" charset="-120"/>
              </a:rPr>
              <a:t>Quadratic forms are homogeneous polynomial expressions of degree two in several variables. They can be represented by symmetric matrices, where the matrix elements define the coefficients of the quadratic terms. These forms are classified as positive definite, negative definite, or indefinite based on the sign of their values for non-zero vectors, revealing important properties about the matrix.</a:t>
            </a:r>
            <a:endParaRPr lang="en-US" sz="1650" dirty="0"/>
          </a:p>
        </p:txBody>
      </p:sp>
      <p:sp>
        <p:nvSpPr>
          <p:cNvPr id="4" name="Text 2"/>
          <p:cNvSpPr/>
          <p:nvPr/>
        </p:nvSpPr>
        <p:spPr>
          <a:xfrm>
            <a:off x="1907024" y="5138857"/>
            <a:ext cx="2810470" cy="351353"/>
          </a:xfrm>
          <a:prstGeom prst="rect">
            <a:avLst/>
          </a:prstGeom>
          <a:noFill/>
          <a:ln/>
        </p:spPr>
        <p:txBody>
          <a:bodyPr wrap="none" lIns="0" tIns="0" rIns="0" bIns="0" rtlCol="0" anchor="t"/>
          <a:lstStyle/>
          <a:p>
            <a:pPr algn="r" indent="0" marL="0">
              <a:lnSpc>
                <a:spcPts val="2750"/>
              </a:lnSpc>
              <a:buNone/>
            </a:pPr>
            <a:r>
              <a:rPr lang="en-US" sz="2200" b="1" spc="-44" kern="0" dirty="0">
                <a:solidFill>
                  <a:srgbClr val="E0D6DE"/>
                </a:solidFill>
                <a:latin typeface="Petrona Bold" pitchFamily="34" charset="0"/>
                <a:ea typeface="Petrona Bold" pitchFamily="34" charset="-122"/>
                <a:cs typeface="Petrona Bold" pitchFamily="34" charset="-120"/>
              </a:rPr>
              <a:t>Positive Definite</a:t>
            </a:r>
            <a:endParaRPr lang="en-US" sz="2200" dirty="0"/>
          </a:p>
        </p:txBody>
      </p:sp>
      <p:pic>
        <p:nvPicPr>
          <p:cNvPr id="5" name="Image 0" descr="preencoded.png">    </p:cNvPr>
          <p:cNvPicPr>
            <a:picLocks noChangeAspect="1"/>
          </p:cNvPicPr>
          <p:nvPr/>
        </p:nvPicPr>
        <p:blipFill>
          <a:blip r:embed="rId1"/>
          <a:stretch>
            <a:fillRect/>
          </a:stretch>
        </p:blipFill>
        <p:spPr>
          <a:xfrm>
            <a:off x="5145762" y="3145155"/>
            <a:ext cx="4338876" cy="4338876"/>
          </a:xfrm>
          <a:prstGeom prst="rect">
            <a:avLst/>
          </a:prstGeom>
        </p:spPr>
      </p:pic>
      <p:sp>
        <p:nvSpPr>
          <p:cNvPr id="6" name="Text 3"/>
          <p:cNvSpPr/>
          <p:nvPr/>
        </p:nvSpPr>
        <p:spPr>
          <a:xfrm>
            <a:off x="5764530" y="4839414"/>
            <a:ext cx="109180" cy="428149"/>
          </a:xfrm>
          <a:prstGeom prst="rect">
            <a:avLst/>
          </a:prstGeom>
          <a:noFill/>
          <a:ln/>
        </p:spPr>
        <p:txBody>
          <a:bodyPr wrap="none" lIns="0" tIns="0" rIns="0" bIns="0" rtlCol="0" anchor="t"/>
          <a:lstStyle/>
          <a:p>
            <a:pPr indent="0" marL="0">
              <a:lnSpc>
                <a:spcPts val="3350"/>
              </a:lnSpc>
              <a:buNone/>
            </a:pPr>
            <a:r>
              <a:rPr lang="en-US" sz="2100" b="1" spc="-42" kern="0" dirty="0">
                <a:solidFill>
                  <a:srgbClr val="E0D6DE"/>
                </a:solidFill>
                <a:latin typeface="Petrona Bold" pitchFamily="34" charset="0"/>
                <a:ea typeface="Petrona Bold" pitchFamily="34" charset="-122"/>
                <a:cs typeface="Petrona Bold" pitchFamily="34" charset="-120"/>
              </a:rPr>
              <a:t>1</a:t>
            </a:r>
            <a:endParaRPr lang="en-US" sz="2100" dirty="0"/>
          </a:p>
        </p:txBody>
      </p:sp>
      <p:sp>
        <p:nvSpPr>
          <p:cNvPr id="7" name="Text 4"/>
          <p:cNvSpPr/>
          <p:nvPr/>
        </p:nvSpPr>
        <p:spPr>
          <a:xfrm>
            <a:off x="9805749" y="3973830"/>
            <a:ext cx="2810470" cy="351353"/>
          </a:xfrm>
          <a:prstGeom prst="rect">
            <a:avLst/>
          </a:prstGeom>
          <a:noFill/>
          <a:ln/>
        </p:spPr>
        <p:txBody>
          <a:bodyPr wrap="none" lIns="0" tIns="0" rIns="0" bIns="0" rtlCol="0" anchor="t"/>
          <a:lstStyle/>
          <a:p>
            <a:pPr algn="l" indent="0" marL="0">
              <a:lnSpc>
                <a:spcPts val="2750"/>
              </a:lnSpc>
              <a:buNone/>
            </a:pPr>
            <a:r>
              <a:rPr lang="en-US" sz="2200" b="1" spc="-44" kern="0" dirty="0">
                <a:solidFill>
                  <a:srgbClr val="E0D6DE"/>
                </a:solidFill>
                <a:latin typeface="Petrona Bold" pitchFamily="34" charset="0"/>
                <a:ea typeface="Petrona Bold" pitchFamily="34" charset="-122"/>
                <a:cs typeface="Petrona Bold" pitchFamily="34" charset="-120"/>
              </a:rPr>
              <a:t>Negative Definite</a:t>
            </a:r>
            <a:endParaRPr lang="en-US" sz="2200" dirty="0"/>
          </a:p>
        </p:txBody>
      </p:sp>
      <p:pic>
        <p:nvPicPr>
          <p:cNvPr id="8" name="Image 1" descr="preencoded.png">    </p:cNvPr>
          <p:cNvPicPr>
            <a:picLocks noChangeAspect="1"/>
          </p:cNvPicPr>
          <p:nvPr/>
        </p:nvPicPr>
        <p:blipFill>
          <a:blip r:embed="rId2"/>
          <a:stretch>
            <a:fillRect/>
          </a:stretch>
        </p:blipFill>
        <p:spPr>
          <a:xfrm>
            <a:off x="5145762" y="3145155"/>
            <a:ext cx="4338876" cy="4338876"/>
          </a:xfrm>
          <a:prstGeom prst="rect">
            <a:avLst/>
          </a:prstGeom>
        </p:spPr>
      </p:pic>
      <p:sp>
        <p:nvSpPr>
          <p:cNvPr id="9" name="Text 5"/>
          <p:cNvSpPr/>
          <p:nvPr/>
        </p:nvSpPr>
        <p:spPr>
          <a:xfrm>
            <a:off x="8216027" y="3935492"/>
            <a:ext cx="146447" cy="428149"/>
          </a:xfrm>
          <a:prstGeom prst="rect">
            <a:avLst/>
          </a:prstGeom>
          <a:noFill/>
          <a:ln/>
        </p:spPr>
        <p:txBody>
          <a:bodyPr wrap="none" lIns="0" tIns="0" rIns="0" bIns="0" rtlCol="0" anchor="t"/>
          <a:lstStyle/>
          <a:p>
            <a:pPr indent="0" marL="0">
              <a:lnSpc>
                <a:spcPts val="3350"/>
              </a:lnSpc>
              <a:buNone/>
            </a:pPr>
            <a:r>
              <a:rPr lang="en-US" sz="2100" b="1" spc="-42" kern="0" dirty="0">
                <a:solidFill>
                  <a:srgbClr val="E0D6DE"/>
                </a:solidFill>
                <a:latin typeface="Petrona Bold" pitchFamily="34" charset="0"/>
                <a:ea typeface="Petrona Bold" pitchFamily="34" charset="-122"/>
                <a:cs typeface="Petrona Bold" pitchFamily="34" charset="-120"/>
              </a:rPr>
              <a:t>2</a:t>
            </a:r>
            <a:endParaRPr lang="en-US" sz="2100" dirty="0"/>
          </a:p>
        </p:txBody>
      </p:sp>
      <p:sp>
        <p:nvSpPr>
          <p:cNvPr id="10" name="Text 6"/>
          <p:cNvSpPr/>
          <p:nvPr/>
        </p:nvSpPr>
        <p:spPr>
          <a:xfrm>
            <a:off x="9805749" y="6303883"/>
            <a:ext cx="2810470" cy="351353"/>
          </a:xfrm>
          <a:prstGeom prst="rect">
            <a:avLst/>
          </a:prstGeom>
          <a:noFill/>
          <a:ln/>
        </p:spPr>
        <p:txBody>
          <a:bodyPr wrap="none" lIns="0" tIns="0" rIns="0" bIns="0" rtlCol="0" anchor="t"/>
          <a:lstStyle/>
          <a:p>
            <a:pPr algn="l" indent="0" marL="0">
              <a:lnSpc>
                <a:spcPts val="2750"/>
              </a:lnSpc>
              <a:buNone/>
            </a:pPr>
            <a:r>
              <a:rPr lang="en-US" sz="2200" b="1" spc="-44" kern="0" dirty="0">
                <a:solidFill>
                  <a:srgbClr val="E0D6DE"/>
                </a:solidFill>
                <a:latin typeface="Petrona Bold" pitchFamily="34" charset="0"/>
                <a:ea typeface="Petrona Bold" pitchFamily="34" charset="-122"/>
                <a:cs typeface="Petrona Bold" pitchFamily="34" charset="-120"/>
              </a:rPr>
              <a:t>Indefinite</a:t>
            </a:r>
            <a:endParaRPr lang="en-US" sz="2200" dirty="0"/>
          </a:p>
        </p:txBody>
      </p:sp>
      <p:pic>
        <p:nvPicPr>
          <p:cNvPr id="11" name="Image 2" descr="preencoded.png">    </p:cNvPr>
          <p:cNvPicPr>
            <a:picLocks noChangeAspect="1"/>
          </p:cNvPicPr>
          <p:nvPr/>
        </p:nvPicPr>
        <p:blipFill>
          <a:blip r:embed="rId3"/>
          <a:stretch>
            <a:fillRect/>
          </a:stretch>
        </p:blipFill>
        <p:spPr>
          <a:xfrm>
            <a:off x="5145762" y="3145155"/>
            <a:ext cx="4338876" cy="4338876"/>
          </a:xfrm>
          <a:prstGeom prst="rect">
            <a:avLst/>
          </a:prstGeom>
        </p:spPr>
      </p:pic>
      <p:sp>
        <p:nvSpPr>
          <p:cNvPr id="12" name="Text 7"/>
          <p:cNvSpPr/>
          <p:nvPr/>
        </p:nvSpPr>
        <p:spPr>
          <a:xfrm>
            <a:off x="7763947" y="6526530"/>
            <a:ext cx="146090" cy="428149"/>
          </a:xfrm>
          <a:prstGeom prst="rect">
            <a:avLst/>
          </a:prstGeom>
          <a:noFill/>
          <a:ln/>
        </p:spPr>
        <p:txBody>
          <a:bodyPr wrap="none" lIns="0" tIns="0" rIns="0" bIns="0" rtlCol="0" anchor="t"/>
          <a:lstStyle/>
          <a:p>
            <a:pPr indent="0" marL="0">
              <a:lnSpc>
                <a:spcPts val="3350"/>
              </a:lnSpc>
              <a:buNone/>
            </a:pPr>
            <a:r>
              <a:rPr lang="en-US" sz="2100" b="1" spc="-42" kern="0" dirty="0">
                <a:solidFill>
                  <a:srgbClr val="E0D6DE"/>
                </a:solidFill>
                <a:latin typeface="Petrona Bold" pitchFamily="34" charset="0"/>
                <a:ea typeface="Petrona Bold" pitchFamily="34" charset="-122"/>
                <a:cs typeface="Petrona Bold" pitchFamily="34" charset="-120"/>
              </a:rPr>
              <a:t>3</a:t>
            </a:r>
            <a:endParaRPr lang="en-US" sz="21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82241" y="615315"/>
            <a:ext cx="7579519" cy="1466850"/>
          </a:xfrm>
          <a:prstGeom prst="rect">
            <a:avLst/>
          </a:prstGeom>
          <a:noFill/>
          <a:ln/>
        </p:spPr>
        <p:txBody>
          <a:bodyPr wrap="square" lIns="0" tIns="0" rIns="0" bIns="0" rtlCol="0" anchor="t"/>
          <a:lstStyle/>
          <a:p>
            <a:pPr indent="0" marL="0">
              <a:lnSpc>
                <a:spcPts val="5750"/>
              </a:lnSpc>
              <a:buNone/>
            </a:pPr>
            <a:r>
              <a:rPr lang="en-US" sz="4600" b="1" spc="-92" kern="0" dirty="0">
                <a:solidFill>
                  <a:srgbClr val="FF8AAF"/>
                </a:solidFill>
                <a:latin typeface="Petrona Bold" pitchFamily="34" charset="0"/>
                <a:ea typeface="Petrona Bold" pitchFamily="34" charset="-122"/>
                <a:cs typeface="Petrona Bold" pitchFamily="34" charset="-120"/>
              </a:rPr>
              <a:t>Applications of Quadratic Forms</a:t>
            </a:r>
            <a:endParaRPr lang="en-US" sz="4600" dirty="0"/>
          </a:p>
        </p:txBody>
      </p:sp>
      <p:sp>
        <p:nvSpPr>
          <p:cNvPr id="4" name="Text 1"/>
          <p:cNvSpPr/>
          <p:nvPr/>
        </p:nvSpPr>
        <p:spPr>
          <a:xfrm>
            <a:off x="782241" y="2417326"/>
            <a:ext cx="7579519" cy="2145268"/>
          </a:xfrm>
          <a:prstGeom prst="rect">
            <a:avLst/>
          </a:prstGeom>
          <a:noFill/>
          <a:ln/>
        </p:spPr>
        <p:txBody>
          <a:bodyPr wrap="square" lIns="0" tIns="0" rIns="0" bIns="0" rtlCol="0" anchor="t"/>
          <a:lstStyle/>
          <a:p>
            <a:pPr indent="0" marL="0">
              <a:lnSpc>
                <a:spcPts val="2800"/>
              </a:lnSpc>
              <a:buNone/>
            </a:pPr>
            <a:r>
              <a:rPr lang="en-US" sz="1750" spc="-35" kern="0" dirty="0">
                <a:solidFill>
                  <a:srgbClr val="E0D6DE"/>
                </a:solidFill>
                <a:latin typeface="Inter" pitchFamily="34" charset="0"/>
                <a:ea typeface="Inter" pitchFamily="34" charset="-122"/>
                <a:cs typeface="Inter" pitchFamily="34" charset="-120"/>
              </a:rPr>
              <a:t>Quadratic forms find widespread application, defining conic sections (ellipses, hyperbolas, parabolas) in geometry. They play a key role in optimization problems, determining maxima, minima, and saddle points. Furthermore, in machine learning and statistics, they appear in covariance matrices and principal component analysis, essential for data analysis and dimensionality reduction.</a:t>
            </a:r>
            <a:endParaRPr lang="en-US" sz="1750" dirty="0"/>
          </a:p>
        </p:txBody>
      </p:sp>
      <p:sp>
        <p:nvSpPr>
          <p:cNvPr id="5" name="Shape 2"/>
          <p:cNvSpPr/>
          <p:nvPr/>
        </p:nvSpPr>
        <p:spPr>
          <a:xfrm>
            <a:off x="782241" y="5065276"/>
            <a:ext cx="502801" cy="502801"/>
          </a:xfrm>
          <a:prstGeom prst="roundRect">
            <a:avLst>
              <a:gd name="adj" fmla="val 18671"/>
            </a:avLst>
          </a:prstGeom>
          <a:solidFill>
            <a:srgbClr val="2F1D63"/>
          </a:solidFill>
          <a:ln w="7620">
            <a:solidFill>
              <a:srgbClr val="48367C"/>
            </a:solidFill>
            <a:prstDash val="solid"/>
          </a:ln>
        </p:spPr>
      </p:sp>
      <p:sp>
        <p:nvSpPr>
          <p:cNvPr id="6" name="Text 3"/>
          <p:cNvSpPr/>
          <p:nvPr/>
        </p:nvSpPr>
        <p:spPr>
          <a:xfrm>
            <a:off x="961787" y="5140643"/>
            <a:ext cx="143708" cy="352068"/>
          </a:xfrm>
          <a:prstGeom prst="rect">
            <a:avLst/>
          </a:prstGeom>
          <a:noFill/>
          <a:ln/>
        </p:spPr>
        <p:txBody>
          <a:bodyPr wrap="none" lIns="0" tIns="0" rIns="0" bIns="0" rtlCol="0" anchor="t"/>
          <a:lstStyle/>
          <a:p>
            <a:pPr algn="ctr" indent="0" marL="0">
              <a:lnSpc>
                <a:spcPts val="2750"/>
              </a:lnSpc>
              <a:buNone/>
            </a:pPr>
            <a:r>
              <a:rPr lang="en-US" sz="2750" b="1" spc="-55" kern="0" dirty="0">
                <a:solidFill>
                  <a:srgbClr val="E0D6DE"/>
                </a:solidFill>
                <a:latin typeface="Petrona Bold" pitchFamily="34" charset="0"/>
                <a:ea typeface="Petrona Bold" pitchFamily="34" charset="-122"/>
                <a:cs typeface="Petrona Bold" pitchFamily="34" charset="-120"/>
              </a:rPr>
              <a:t>1</a:t>
            </a:r>
            <a:endParaRPr lang="en-US" sz="2750" dirty="0"/>
          </a:p>
        </p:txBody>
      </p:sp>
      <p:sp>
        <p:nvSpPr>
          <p:cNvPr id="7" name="Text 4"/>
          <p:cNvSpPr/>
          <p:nvPr/>
        </p:nvSpPr>
        <p:spPr>
          <a:xfrm>
            <a:off x="1508522" y="5065276"/>
            <a:ext cx="2933581" cy="366713"/>
          </a:xfrm>
          <a:prstGeom prst="rect">
            <a:avLst/>
          </a:prstGeom>
          <a:noFill/>
          <a:ln/>
        </p:spPr>
        <p:txBody>
          <a:bodyPr wrap="none" lIns="0" tIns="0" rIns="0" bIns="0" rtlCol="0" anchor="t"/>
          <a:lstStyle/>
          <a:p>
            <a:pPr indent="0" marL="0">
              <a:lnSpc>
                <a:spcPts val="2850"/>
              </a:lnSpc>
              <a:buNone/>
            </a:pPr>
            <a:r>
              <a:rPr lang="en-US" sz="2300" b="1" spc="-46" kern="0" dirty="0">
                <a:solidFill>
                  <a:srgbClr val="E0D6DE"/>
                </a:solidFill>
                <a:latin typeface="Petrona Bold" pitchFamily="34" charset="0"/>
                <a:ea typeface="Petrona Bold" pitchFamily="34" charset="-122"/>
                <a:cs typeface="Petrona Bold" pitchFamily="34" charset="-120"/>
              </a:rPr>
              <a:t>Conic Sections</a:t>
            </a:r>
            <a:endParaRPr lang="en-US" sz="2300" dirty="0"/>
          </a:p>
        </p:txBody>
      </p:sp>
      <p:sp>
        <p:nvSpPr>
          <p:cNvPr id="8" name="Text 5"/>
          <p:cNvSpPr/>
          <p:nvPr/>
        </p:nvSpPr>
        <p:spPr>
          <a:xfrm>
            <a:off x="1508522" y="5566053"/>
            <a:ext cx="2951798" cy="715089"/>
          </a:xfrm>
          <a:prstGeom prst="rect">
            <a:avLst/>
          </a:prstGeom>
          <a:noFill/>
          <a:ln/>
        </p:spPr>
        <p:txBody>
          <a:bodyPr wrap="square" lIns="0" tIns="0" rIns="0" bIns="0" rtlCol="0" anchor="t"/>
          <a:lstStyle/>
          <a:p>
            <a:pPr indent="0" marL="0">
              <a:lnSpc>
                <a:spcPts val="2800"/>
              </a:lnSpc>
              <a:buNone/>
            </a:pPr>
            <a:r>
              <a:rPr lang="en-US" sz="1750" spc="-35" kern="0" dirty="0">
                <a:solidFill>
                  <a:srgbClr val="E0D6DE"/>
                </a:solidFill>
                <a:latin typeface="Inter" pitchFamily="34" charset="0"/>
                <a:ea typeface="Inter" pitchFamily="34" charset="-122"/>
                <a:cs typeface="Inter" pitchFamily="34" charset="-120"/>
              </a:rPr>
              <a:t>Defining ellipses, hyperbolas, and parabolas.</a:t>
            </a:r>
            <a:endParaRPr lang="en-US" sz="1750" dirty="0"/>
          </a:p>
        </p:txBody>
      </p:sp>
      <p:sp>
        <p:nvSpPr>
          <p:cNvPr id="9" name="Shape 6"/>
          <p:cNvSpPr/>
          <p:nvPr/>
        </p:nvSpPr>
        <p:spPr>
          <a:xfrm>
            <a:off x="4683800" y="5065276"/>
            <a:ext cx="502801" cy="502801"/>
          </a:xfrm>
          <a:prstGeom prst="roundRect">
            <a:avLst>
              <a:gd name="adj" fmla="val 18671"/>
            </a:avLst>
          </a:prstGeom>
          <a:solidFill>
            <a:srgbClr val="2F1D63"/>
          </a:solidFill>
          <a:ln w="7620">
            <a:solidFill>
              <a:srgbClr val="48367C"/>
            </a:solidFill>
            <a:prstDash val="solid"/>
          </a:ln>
        </p:spPr>
      </p:sp>
      <p:sp>
        <p:nvSpPr>
          <p:cNvPr id="10" name="Text 7"/>
          <p:cNvSpPr/>
          <p:nvPr/>
        </p:nvSpPr>
        <p:spPr>
          <a:xfrm>
            <a:off x="4838938" y="5140643"/>
            <a:ext cx="192524" cy="352068"/>
          </a:xfrm>
          <a:prstGeom prst="rect">
            <a:avLst/>
          </a:prstGeom>
          <a:noFill/>
          <a:ln/>
        </p:spPr>
        <p:txBody>
          <a:bodyPr wrap="none" lIns="0" tIns="0" rIns="0" bIns="0" rtlCol="0" anchor="t"/>
          <a:lstStyle/>
          <a:p>
            <a:pPr algn="ctr" indent="0" marL="0">
              <a:lnSpc>
                <a:spcPts val="2750"/>
              </a:lnSpc>
              <a:buNone/>
            </a:pPr>
            <a:r>
              <a:rPr lang="en-US" sz="2750" b="1" spc="-55" kern="0" dirty="0">
                <a:solidFill>
                  <a:srgbClr val="E0D6DE"/>
                </a:solidFill>
                <a:latin typeface="Petrona Bold" pitchFamily="34" charset="0"/>
                <a:ea typeface="Petrona Bold" pitchFamily="34" charset="-122"/>
                <a:cs typeface="Petrona Bold" pitchFamily="34" charset="-120"/>
              </a:rPr>
              <a:t>2</a:t>
            </a:r>
            <a:endParaRPr lang="en-US" sz="2750" dirty="0"/>
          </a:p>
        </p:txBody>
      </p:sp>
      <p:sp>
        <p:nvSpPr>
          <p:cNvPr id="11" name="Text 8"/>
          <p:cNvSpPr/>
          <p:nvPr/>
        </p:nvSpPr>
        <p:spPr>
          <a:xfrm>
            <a:off x="5410081" y="5065276"/>
            <a:ext cx="2933581" cy="366713"/>
          </a:xfrm>
          <a:prstGeom prst="rect">
            <a:avLst/>
          </a:prstGeom>
          <a:noFill/>
          <a:ln/>
        </p:spPr>
        <p:txBody>
          <a:bodyPr wrap="none" lIns="0" tIns="0" rIns="0" bIns="0" rtlCol="0" anchor="t"/>
          <a:lstStyle/>
          <a:p>
            <a:pPr indent="0" marL="0">
              <a:lnSpc>
                <a:spcPts val="2850"/>
              </a:lnSpc>
              <a:buNone/>
            </a:pPr>
            <a:r>
              <a:rPr lang="en-US" sz="2300" b="1" spc="-46" kern="0" dirty="0">
                <a:solidFill>
                  <a:srgbClr val="E0D6DE"/>
                </a:solidFill>
                <a:latin typeface="Petrona Bold" pitchFamily="34" charset="0"/>
                <a:ea typeface="Petrona Bold" pitchFamily="34" charset="-122"/>
                <a:cs typeface="Petrona Bold" pitchFamily="34" charset="-120"/>
              </a:rPr>
              <a:t>Optimization</a:t>
            </a:r>
            <a:endParaRPr lang="en-US" sz="2300" dirty="0"/>
          </a:p>
        </p:txBody>
      </p:sp>
      <p:sp>
        <p:nvSpPr>
          <p:cNvPr id="12" name="Text 9"/>
          <p:cNvSpPr/>
          <p:nvPr/>
        </p:nvSpPr>
        <p:spPr>
          <a:xfrm>
            <a:off x="5410081" y="5566053"/>
            <a:ext cx="2951798" cy="715089"/>
          </a:xfrm>
          <a:prstGeom prst="rect">
            <a:avLst/>
          </a:prstGeom>
          <a:noFill/>
          <a:ln/>
        </p:spPr>
        <p:txBody>
          <a:bodyPr wrap="square" lIns="0" tIns="0" rIns="0" bIns="0" rtlCol="0" anchor="t"/>
          <a:lstStyle/>
          <a:p>
            <a:pPr indent="0" marL="0">
              <a:lnSpc>
                <a:spcPts val="2800"/>
              </a:lnSpc>
              <a:buNone/>
            </a:pPr>
            <a:r>
              <a:rPr lang="en-US" sz="1750" spc="-35" kern="0" dirty="0">
                <a:solidFill>
                  <a:srgbClr val="E0D6DE"/>
                </a:solidFill>
                <a:latin typeface="Inter" pitchFamily="34" charset="0"/>
                <a:ea typeface="Inter" pitchFamily="34" charset="-122"/>
                <a:cs typeface="Inter" pitchFamily="34" charset="-120"/>
              </a:rPr>
              <a:t>Determining maxima, minima, and saddle points.</a:t>
            </a:r>
            <a:endParaRPr lang="en-US" sz="1750" dirty="0"/>
          </a:p>
        </p:txBody>
      </p:sp>
      <p:sp>
        <p:nvSpPr>
          <p:cNvPr id="13" name="Shape 10"/>
          <p:cNvSpPr/>
          <p:nvPr/>
        </p:nvSpPr>
        <p:spPr>
          <a:xfrm>
            <a:off x="782241" y="6755963"/>
            <a:ext cx="502801" cy="502801"/>
          </a:xfrm>
          <a:prstGeom prst="roundRect">
            <a:avLst>
              <a:gd name="adj" fmla="val 18671"/>
            </a:avLst>
          </a:prstGeom>
          <a:solidFill>
            <a:srgbClr val="2F1D63"/>
          </a:solidFill>
          <a:ln w="7620">
            <a:solidFill>
              <a:srgbClr val="48367C"/>
            </a:solidFill>
            <a:prstDash val="solid"/>
          </a:ln>
        </p:spPr>
      </p:sp>
      <p:sp>
        <p:nvSpPr>
          <p:cNvPr id="14" name="Text 11"/>
          <p:cNvSpPr/>
          <p:nvPr/>
        </p:nvSpPr>
        <p:spPr>
          <a:xfrm>
            <a:off x="937498" y="6831330"/>
            <a:ext cx="192167" cy="352068"/>
          </a:xfrm>
          <a:prstGeom prst="rect">
            <a:avLst/>
          </a:prstGeom>
          <a:noFill/>
          <a:ln/>
        </p:spPr>
        <p:txBody>
          <a:bodyPr wrap="none" lIns="0" tIns="0" rIns="0" bIns="0" rtlCol="0" anchor="t"/>
          <a:lstStyle/>
          <a:p>
            <a:pPr algn="ctr" indent="0" marL="0">
              <a:lnSpc>
                <a:spcPts val="2750"/>
              </a:lnSpc>
              <a:buNone/>
            </a:pPr>
            <a:r>
              <a:rPr lang="en-US" sz="2750" b="1" spc="-55" kern="0" dirty="0">
                <a:solidFill>
                  <a:srgbClr val="E0D6DE"/>
                </a:solidFill>
                <a:latin typeface="Petrona Bold" pitchFamily="34" charset="0"/>
                <a:ea typeface="Petrona Bold" pitchFamily="34" charset="-122"/>
                <a:cs typeface="Petrona Bold" pitchFamily="34" charset="-120"/>
              </a:rPr>
              <a:t>3</a:t>
            </a:r>
            <a:endParaRPr lang="en-US" sz="2750" dirty="0"/>
          </a:p>
        </p:txBody>
      </p:sp>
      <p:sp>
        <p:nvSpPr>
          <p:cNvPr id="15" name="Text 12"/>
          <p:cNvSpPr/>
          <p:nvPr/>
        </p:nvSpPr>
        <p:spPr>
          <a:xfrm>
            <a:off x="1508522" y="6755963"/>
            <a:ext cx="2933581" cy="366713"/>
          </a:xfrm>
          <a:prstGeom prst="rect">
            <a:avLst/>
          </a:prstGeom>
          <a:noFill/>
          <a:ln/>
        </p:spPr>
        <p:txBody>
          <a:bodyPr wrap="none" lIns="0" tIns="0" rIns="0" bIns="0" rtlCol="0" anchor="t"/>
          <a:lstStyle/>
          <a:p>
            <a:pPr indent="0" marL="0">
              <a:lnSpc>
                <a:spcPts val="2850"/>
              </a:lnSpc>
              <a:buNone/>
            </a:pPr>
            <a:r>
              <a:rPr lang="en-US" sz="2300" b="1" spc="-46" kern="0" dirty="0">
                <a:solidFill>
                  <a:srgbClr val="E0D6DE"/>
                </a:solidFill>
                <a:latin typeface="Petrona Bold" pitchFamily="34" charset="0"/>
                <a:ea typeface="Petrona Bold" pitchFamily="34" charset="-122"/>
                <a:cs typeface="Petrona Bold" pitchFamily="34" charset="-120"/>
              </a:rPr>
              <a:t>Machine Learning</a:t>
            </a:r>
            <a:endParaRPr lang="en-US" sz="2300" dirty="0"/>
          </a:p>
        </p:txBody>
      </p:sp>
      <p:sp>
        <p:nvSpPr>
          <p:cNvPr id="16" name="Text 13"/>
          <p:cNvSpPr/>
          <p:nvPr/>
        </p:nvSpPr>
        <p:spPr>
          <a:xfrm>
            <a:off x="1508522" y="7256740"/>
            <a:ext cx="6853237" cy="357545"/>
          </a:xfrm>
          <a:prstGeom prst="rect">
            <a:avLst/>
          </a:prstGeom>
          <a:noFill/>
          <a:ln/>
        </p:spPr>
        <p:txBody>
          <a:bodyPr wrap="none" lIns="0" tIns="0" rIns="0" bIns="0" rtlCol="0" anchor="t"/>
          <a:lstStyle/>
          <a:p>
            <a:pPr indent="0" marL="0">
              <a:lnSpc>
                <a:spcPts val="2800"/>
              </a:lnSpc>
              <a:buNone/>
            </a:pPr>
            <a:r>
              <a:rPr lang="en-US" sz="1750" spc="-35" kern="0" dirty="0">
                <a:solidFill>
                  <a:srgbClr val="E0D6DE"/>
                </a:solidFill>
                <a:latin typeface="Inter" pitchFamily="34" charset="0"/>
                <a:ea typeface="Inter" pitchFamily="34" charset="-122"/>
                <a:cs typeface="Inter" pitchFamily="34" charset="-120"/>
              </a:rPr>
              <a:t>Appearing in covariance matrices and PCA.</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2025-02-27T16:19:04Z</dcterms:created>
  <dcterms:modified xsi:type="dcterms:W3CDTF">2025-02-27T16:19:04Z</dcterms:modified>
</cp:coreProperties>
</file>